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77" r:id="rId6"/>
    <p:sldId id="261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75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60E40C9-B7FA-457C-ABB2-8066765A9217}">
          <p14:sldIdLst>
            <p14:sldId id="256"/>
            <p14:sldId id="277"/>
            <p14:sldId id="261"/>
            <p14:sldId id="278"/>
            <p14:sldId id="279"/>
          </p14:sldIdLst>
        </p14:section>
        <p14:section name="Untitled Section" id="{255E4A8D-3134-4B6C-AA42-B8FC02C77B15}">
          <p14:sldIdLst>
            <p14:sldId id="280"/>
            <p14:sldId id="281"/>
            <p14:sldId id="282"/>
            <p14:sldId id="283"/>
            <p14:sldId id="284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  <p:cmAuthor id="5" name="Admin" initials="A" lastIdx="2" clrIdx="4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7A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03" autoAdjust="0"/>
  </p:normalViewPr>
  <p:slideViewPr>
    <p:cSldViewPr snapToGrid="0">
      <p:cViewPr>
        <p:scale>
          <a:sx n="95" d="100"/>
          <a:sy n="95" d="100"/>
        </p:scale>
        <p:origin x="378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040"/>
    </p:cViewPr>
  </p:sorterViewPr>
  <p:notesViewPr>
    <p:cSldViewPr snapToGrid="0">
      <p:cViewPr>
        <p:scale>
          <a:sx n="1" d="2"/>
          <a:sy n="1" d="2"/>
        </p:scale>
        <p:origin x="3672" y="58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Sheet1!$A$2:$A$5</cx:f>
        <cx:lvl ptCount="3">
          <cx:pt idx="0">Postive</cx:pt>
          <cx:pt idx="1">Negative</cx:pt>
          <cx:pt idx="2">Neutral</cx:pt>
        </cx:lvl>
      </cx:strDim>
      <cx:numDim type="size">
        <cx:f>Sheet1!$B$2:$B$5</cx:f>
        <cx:lvl ptCount="4" formatCode="General">
          <cx:pt idx="0">60</cx:pt>
          <cx:pt idx="1">40</cx:pt>
        </cx:lvl>
      </cx:numDim>
    </cx:data>
  </cx:chartData>
  <cx:chart>
    <cx:title pos="t" align="ctr" overlay="0">
      <cx:tx>
        <cx:txData>
          <cx:v>Breakdown of customer sentiments </cx:v>
        </cx:txData>
      </cx:tx>
      <cx:txPr>
        <a:bodyPr rot="0" spcFirstLastPara="1" vertOverflow="ellipsis" vert="horz" wrap="square" lIns="38100" tIns="19050" rIns="38100" bIns="19050" anchor="ctr" anchorCtr="1" compatLnSpc="0"/>
        <a:lstStyle/>
        <a:p>
          <a:pPr algn="ctr" rtl="0">
            <a:defRPr sz="1862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r>
            <a:rPr kumimoji="0" lang="en-US" sz="1862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Seaford"/>
            </a:rPr>
            <a:t>Breakdown of customer sentiments </a:t>
          </a:r>
        </a:p>
      </cx:txPr>
    </cx:title>
    <cx:plotArea>
      <cx:plotAreaRegion>
        <cx:series layoutId="sunburst" uniqueId="{309FE48E-D750-4286-9D25-75FB1D42A3B3}">
          <cx:tx>
            <cx:txData>
              <cx:f>Sheet1!$B$1</cx:f>
              <cx:v>Breakdown of customer sentiments </cx:v>
            </cx:txData>
          </cx:tx>
          <cx:dataLabels pos="ctr">
            <cx:visibility seriesName="0" categoryName="1" value="0"/>
          </cx:dataLabels>
          <cx:dataId val="0"/>
        </cx:series>
      </cx:plotAreaRegion>
    </cx:plotArea>
    <cx:legend pos="r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1197" b="0" i="0" u="none" strike="noStrike" kern="1200" baseline="0">
            <a:solidFill>
              <a:prstClr val="black">
                <a:lumMod val="65000"/>
                <a:lumOff val="35000"/>
              </a:prstClr>
            </a:solidFill>
            <a:latin typeface="Seaford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8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75000"/>
            <a:lumOff val="2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  <a:lumOff val="10000"/>
              </a:schemeClr>
            </a:gs>
            <a:gs pos="0">
              <a:schemeClr val="lt1">
                <a:lumMod val="75000"/>
                <a:alpha val="36000"/>
                <a:lumOff val="10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dk1"/>
    </cs:fontRef>
    <cs:spPr>
      <a:ln w="9525" cap="flat">
        <a:solidFill>
          <a:schemeClr val="bg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/>
  </cs:title>
  <cs:trendline>
    <cs:lnRef idx="0"/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defRPr sz="1197"/>
  </cs:valueAxis>
  <cs:wall>
    <cs:lnRef idx="0"/>
    <cs:fillRef idx="0"/>
    <cs:effectRef idx="0"/>
    <cs:fontRef idx="minor">
      <a:schemeClr val="dk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" dt="2024-09-29T18:38:56.740" idx="2">
    <p:pos x="3514" y="1577"/>
    <p:text/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" dt="2024-09-29T18:34:58.553" idx="1">
    <p:pos x="10" y="10"/>
    <p:text/>
    <p:extLst>
      <p:ext uri="{C676402C-5697-4E1C-873F-D02D1690AC5C}">
        <p15:threadingInfo xmlns:p15="http://schemas.microsoft.com/office/powerpoint/2012/main" timeZoneBias="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9D7FC0-1DD1-4CA8-8112-A8C7F40EA6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0B4FAB-25C6-4E98-9EBB-B23B53E6691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98C9BE-87B7-4760-A22C-329CE4983B43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1D8D7A-73C0-4D72-A352-EECD76243E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E284F-EDF0-4258-A6DB-1E971D45519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436F7D-74B8-491D-9B56-3C7529DF59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4326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F89C1D-9DA7-4C69-9BE5-61F988705FB7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EB07D3-876E-4CE3-BE97-1887ED6BB6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259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EB07D3-876E-4CE3-BE97-1887ED6BB63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406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EB07D3-876E-4CE3-BE97-1887ED6BB63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876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9996762E-98CA-45F3-8778-C77264B504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86106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68840" y="4723772"/>
            <a:ext cx="1708784" cy="115633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D510E1D-A8A6-4E4B-8055-B484B48533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" y="536574"/>
            <a:ext cx="7620000" cy="578485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6BAFCD4-E08A-4CBF-B3C6-F99D6523EB03}"/>
              </a:ext>
            </a:extLst>
          </p:cNvPr>
          <p:cNvCxnSpPr>
            <a:cxnSpLocks/>
          </p:cNvCxnSpPr>
          <p:nvPr userDrawn="1"/>
        </p:nvCxnSpPr>
        <p:spPr>
          <a:xfrm flipH="1">
            <a:off x="9768840" y="5701668"/>
            <a:ext cx="2423161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88480" y="1122363"/>
            <a:ext cx="4446270" cy="2387600"/>
          </a:xfrm>
        </p:spPr>
        <p:txBody>
          <a:bodyPr anchor="t">
            <a:noAutofit/>
          </a:bodyPr>
          <a:lstStyle>
            <a:lvl1pPr algn="l">
              <a:defRPr sz="6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77D2B5-DEF8-4833-801A-DC6C2692B99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1358" y="4162298"/>
            <a:ext cx="1993392" cy="1993392"/>
          </a:xfr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>
            <a:lvl1pPr>
              <a:defRPr lang="en-US" sz="2000" b="0" cap="all" spc="0" baseline="0" dirty="0">
                <a:ln w="0"/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E72A4962-4D36-46EC-8ABF-17FD991808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2230D65-DB5A-4BE3-9C4F-2537D5FDECB5}"/>
              </a:ext>
            </a:extLst>
          </p:cNvPr>
          <p:cNvSpPr/>
          <p:nvPr userDrawn="1"/>
        </p:nvSpPr>
        <p:spPr>
          <a:xfrm>
            <a:off x="1099958" y="2719393"/>
            <a:ext cx="3073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47229" y="3106128"/>
            <a:ext cx="2178858" cy="745593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547229" y="4333045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2FC193C-7F61-40CA-B97F-DE9D338DC965}"/>
              </a:ext>
            </a:extLst>
          </p:cNvPr>
          <p:cNvCxnSpPr>
            <a:cxnSpLocks/>
          </p:cNvCxnSpPr>
          <p:nvPr userDrawn="1"/>
        </p:nvCxnSpPr>
        <p:spPr>
          <a:xfrm>
            <a:off x="2179458" y="4036859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0A93A97B-BCBE-41A6-8F7C-75F49A3E9414}"/>
              </a:ext>
            </a:extLst>
          </p:cNvPr>
          <p:cNvSpPr/>
          <p:nvPr userDrawn="1"/>
        </p:nvSpPr>
        <p:spPr>
          <a:xfrm>
            <a:off x="8043609" y="2719393"/>
            <a:ext cx="3073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C740CCCA-3569-463C-B2AC-A5A7F0D4978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490880" y="3106128"/>
            <a:ext cx="2178858" cy="745593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8CE8B97-7C16-44A0-BFB9-F96C5984325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490880" y="4333045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E2C4107-B380-4B54-A179-81B6EE4FE61C}"/>
              </a:ext>
            </a:extLst>
          </p:cNvPr>
          <p:cNvCxnSpPr>
            <a:cxnSpLocks/>
          </p:cNvCxnSpPr>
          <p:nvPr userDrawn="1"/>
        </p:nvCxnSpPr>
        <p:spPr>
          <a:xfrm>
            <a:off x="9123109" y="4036859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F1DCE194-0C0A-4B39-AC60-F38FF6DF9302}"/>
              </a:ext>
            </a:extLst>
          </p:cNvPr>
          <p:cNvSpPr/>
          <p:nvPr userDrawn="1"/>
        </p:nvSpPr>
        <p:spPr>
          <a:xfrm>
            <a:off x="4559300" y="2719393"/>
            <a:ext cx="3073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89436B85-0AC5-4B9C-991F-09BD4B25D6D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06571" y="3106128"/>
            <a:ext cx="2178858" cy="745593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5815370-788B-420F-8599-14DD0C007C0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006571" y="4333045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B9BE1E5-4A83-4CB5-9052-BC1A7677D705}"/>
              </a:ext>
            </a:extLst>
          </p:cNvPr>
          <p:cNvCxnSpPr>
            <a:cxnSpLocks/>
          </p:cNvCxnSpPr>
          <p:nvPr userDrawn="1"/>
        </p:nvCxnSpPr>
        <p:spPr>
          <a:xfrm>
            <a:off x="5638800" y="4036859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Date Placeholder 2">
            <a:extLst>
              <a:ext uri="{FF2B5EF4-FFF2-40B4-BE49-F238E27FC236}">
                <a16:creationId xmlns:a16="http://schemas.microsoft.com/office/drawing/2014/main" id="{C3697011-E6CC-4901-995E-295A6B2A1F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36" name="Footer Placeholder 3">
            <a:extLst>
              <a:ext uri="{FF2B5EF4-FFF2-40B4-BE49-F238E27FC236}">
                <a16:creationId xmlns:a16="http://schemas.microsoft.com/office/drawing/2014/main" id="{EA6FBB3A-E08E-4C9D-A6BC-A44376293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7" name="Slide Number Placeholder 4">
            <a:extLst>
              <a:ext uri="{FF2B5EF4-FFF2-40B4-BE49-F238E27FC236}">
                <a16:creationId xmlns:a16="http://schemas.microsoft.com/office/drawing/2014/main" id="{741F3B34-2439-43D5-886C-2652B0BFD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51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4CF7930-2AA6-47D6-A0F2-438A1BDA76F6}"/>
              </a:ext>
            </a:extLst>
          </p:cNvPr>
          <p:cNvSpPr/>
          <p:nvPr userDrawn="1"/>
        </p:nvSpPr>
        <p:spPr>
          <a:xfrm>
            <a:off x="7551735" y="0"/>
            <a:ext cx="464026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75779ED-1BC5-487B-8B42-16D736E7AD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7467" y="0"/>
            <a:ext cx="304268" cy="6858000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5BF40A6-F21A-4A84-8F8C-11A4BBCD9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2050" y="4347256"/>
            <a:ext cx="3975804" cy="1829706"/>
          </a:xfrm>
        </p:spPr>
        <p:txBody>
          <a:bodyPr lIns="0" rIns="0"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CCE84A-20A5-4E69-9CF9-78FA30B351AC}"/>
              </a:ext>
            </a:extLst>
          </p:cNvPr>
          <p:cNvCxnSpPr>
            <a:cxnSpLocks/>
          </p:cNvCxnSpPr>
          <p:nvPr userDrawn="1"/>
        </p:nvCxnSpPr>
        <p:spPr>
          <a:xfrm>
            <a:off x="1162050" y="2333625"/>
            <a:ext cx="0" cy="1291318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A7D45E80-A572-4F1F-A6DC-46C7E86A6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49" y="523875"/>
            <a:ext cx="4514849" cy="1514476"/>
          </a:xfrm>
        </p:spPr>
        <p:txBody>
          <a:bodyPr lIns="0" rIns="0" anchor="b"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4EEF521D-CBF5-4B15-9226-23563A8C3A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61346" y="3956731"/>
            <a:ext cx="3975804" cy="390525"/>
          </a:xfrm>
        </p:spPr>
        <p:txBody>
          <a:bodyPr lIns="0">
            <a:noAutofit/>
          </a:bodyPr>
          <a:lstStyle>
            <a:lvl1pPr marL="0" indent="0">
              <a:buNone/>
              <a:defRPr sz="12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85B4523-BC07-42A3-8A4D-5E2D9CAE0DA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920887" y="2856735"/>
            <a:ext cx="3902664" cy="712731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534AB7F6-3491-4274-B3F2-F871EFB720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920183" y="2542410"/>
            <a:ext cx="3902664" cy="390525"/>
          </a:xfrm>
        </p:spPr>
        <p:txBody>
          <a:bodyPr lIns="0">
            <a:noAutofit/>
          </a:bodyPr>
          <a:lstStyle>
            <a:lvl1pPr marL="0" indent="0" algn="ctr"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4B1BC6A9-C15F-4476-80D3-8E9A9A98B2F9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7920887" y="4162990"/>
            <a:ext cx="3902664" cy="712731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99021676-27CC-4430-A253-24147747F4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920183" y="3848665"/>
            <a:ext cx="3902664" cy="390525"/>
          </a:xfrm>
        </p:spPr>
        <p:txBody>
          <a:bodyPr lIns="0">
            <a:noAutofit/>
          </a:bodyPr>
          <a:lstStyle>
            <a:lvl1pPr marL="0" indent="0" algn="ctr"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9CDFC7FE-62FA-4943-BCDD-808A7ABBF21F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7920887" y="5469245"/>
            <a:ext cx="3902664" cy="712731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0CD399E-155D-416D-8EF4-4190995DC16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20183" y="5154920"/>
            <a:ext cx="3902664" cy="390525"/>
          </a:xfrm>
        </p:spPr>
        <p:txBody>
          <a:bodyPr lIns="0">
            <a:noAutofit/>
          </a:bodyPr>
          <a:lstStyle>
            <a:lvl1pPr marL="0" indent="0" algn="ctr"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34648533-B8C6-451A-A70F-831EBFABA61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20184" y="1652142"/>
            <a:ext cx="3902664" cy="390525"/>
          </a:xfrm>
        </p:spPr>
        <p:txBody>
          <a:bodyPr lIns="0">
            <a:no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DDABA0-16CE-4E19-BE69-D9B7A7E49D8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1599947"/>
            <a:ext cx="1706965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cap="none" spc="0" baseline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EFF9B48-1E60-4470-A40A-EA2726265B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468790"/>
            <a:ext cx="1706965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cap="none" spc="0" baseline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886CA7A-CC77-44B3-A1CA-BBA33F221C4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6329" y="3528829"/>
            <a:ext cx="1380681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cap="none" spc="0" baseline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2132A9FB-F78E-4979-8041-C3FA3A93D8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2378452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9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2A01AEF9-4E0C-4384-AAB1-9B179A8791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459860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9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8B5B546-0DF9-45E4-A795-FE967C5ECD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634331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9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68C7EB3-2B31-41FF-89E8-F0EBD766217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321788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9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66C27F8B-B209-493E-BAB8-FDDE2157DB0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195673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9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884BDCF5-6254-4805-96B8-A31EE31D46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364990" y="3528829"/>
            <a:ext cx="1393863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cap="none" spc="0" baseline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E963DDA-51A3-4DBA-B9AB-9476FA302735}"/>
              </a:ext>
            </a:extLst>
          </p:cNvPr>
          <p:cNvCxnSpPr>
            <a:cxnSpLocks/>
          </p:cNvCxnSpPr>
          <p:nvPr userDrawn="1"/>
        </p:nvCxnSpPr>
        <p:spPr>
          <a:xfrm>
            <a:off x="3762680" y="3774842"/>
            <a:ext cx="4683649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DCA1E21-932F-47C4-A095-3D682884EC3F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091972"/>
            <a:ext cx="4678" cy="337681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8A636DFD-D98E-4314-BD69-68D2528C01D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8897" y="2169263"/>
            <a:ext cx="1706965" cy="1048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 cap="none" spc="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pic>
        <p:nvPicPr>
          <p:cNvPr id="4" name="Picture 3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7036201C-6A4F-4D68-A5F0-E6E149C82E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4800" cy="6858000"/>
          </a:xfrm>
          <a:prstGeom prst="rect">
            <a:avLst/>
          </a:prstGeom>
        </p:spPr>
      </p:pic>
      <p:pic>
        <p:nvPicPr>
          <p:cNvPr id="5" name="Picture 4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1FDEBCE5-FECF-4290-856D-FCF83DC52E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87200" y="0"/>
            <a:ext cx="304800" cy="6858000"/>
          </a:xfrm>
          <a:prstGeom prst="rect">
            <a:avLst/>
          </a:prstGeom>
        </p:spPr>
      </p:pic>
      <p:sp>
        <p:nvSpPr>
          <p:cNvPr id="29" name="Date Placeholder 2">
            <a:extLst>
              <a:ext uri="{FF2B5EF4-FFF2-40B4-BE49-F238E27FC236}">
                <a16:creationId xmlns:a16="http://schemas.microsoft.com/office/drawing/2014/main" id="{84F6DC17-DADB-40C5-8E7F-38D27EF3BB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30" name="Footer Placeholder 3">
            <a:extLst>
              <a:ext uri="{FF2B5EF4-FFF2-40B4-BE49-F238E27FC236}">
                <a16:creationId xmlns:a16="http://schemas.microsoft.com/office/drawing/2014/main" id="{14F47C4C-5E74-433D-AB6E-745852380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7A9C981C-6AC9-4F33-9E4B-D1117A823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395641-1C03-493E-ACE5-E9354716EF89}"/>
              </a:ext>
            </a:extLst>
          </p:cNvPr>
          <p:cNvCxnSpPr>
            <a:cxnSpLocks/>
          </p:cNvCxnSpPr>
          <p:nvPr userDrawn="1"/>
        </p:nvCxnSpPr>
        <p:spPr>
          <a:xfrm>
            <a:off x="1295400" y="3012972"/>
            <a:ext cx="9601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3B699B4-D7C4-43CC-AC50-5547F9C3C6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463675"/>
            <a:ext cx="10515600" cy="365125"/>
          </a:xfrm>
        </p:spPr>
        <p:txBody>
          <a:bodyPr/>
          <a:lstStyle>
            <a:lvl1pPr marL="0" indent="0" algn="ctr">
              <a:buNone/>
              <a:defRPr lang="en-US" sz="2000" kern="120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accent3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7DCCF6F7-DBE5-45B0-9C0D-6E34E9D9AE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January</a:t>
            </a:r>
          </a:p>
        </p:txBody>
      </p:sp>
      <p:sp>
        <p:nvSpPr>
          <p:cNvPr id="26" name="Text Placeholder 23">
            <a:extLst>
              <a:ext uri="{FF2B5EF4-FFF2-40B4-BE49-F238E27FC236}">
                <a16:creationId xmlns:a16="http://schemas.microsoft.com/office/drawing/2014/main" id="{D7EF43C7-231B-47B6-9B8E-A499BF6E79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44927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February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1976C642-2512-45C1-AC66-B501FB870F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13504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March</a:t>
            </a:r>
          </a:p>
        </p:txBody>
      </p:sp>
      <p:sp>
        <p:nvSpPr>
          <p:cNvPr id="28" name="Text Placeholder 23">
            <a:extLst>
              <a:ext uri="{FF2B5EF4-FFF2-40B4-BE49-F238E27FC236}">
                <a16:creationId xmlns:a16="http://schemas.microsoft.com/office/drawing/2014/main" id="{9947EF49-FB58-4C6A-8C0A-D2D680B7A8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82081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April</a:t>
            </a:r>
          </a:p>
        </p:txBody>
      </p:sp>
      <p:sp>
        <p:nvSpPr>
          <p:cNvPr id="29" name="Text Placeholder 23">
            <a:extLst>
              <a:ext uri="{FF2B5EF4-FFF2-40B4-BE49-F238E27FC236}">
                <a16:creationId xmlns:a16="http://schemas.microsoft.com/office/drawing/2014/main" id="{9C7C07AF-3FF2-44C6-9D32-B57CEE6E12A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130121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June</a:t>
            </a:r>
          </a:p>
        </p:txBody>
      </p:sp>
      <p:sp>
        <p:nvSpPr>
          <p:cNvPr id="30" name="Text Placeholder 23">
            <a:extLst>
              <a:ext uri="{FF2B5EF4-FFF2-40B4-BE49-F238E27FC236}">
                <a16:creationId xmlns:a16="http://schemas.microsoft.com/office/drawing/2014/main" id="{08859D92-084B-4AAC-A35E-9997F82C50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50658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May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99D4720-091C-4EB1-BC99-606EB779347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5070508"/>
            <a:ext cx="9601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23">
            <a:extLst>
              <a:ext uri="{FF2B5EF4-FFF2-40B4-BE49-F238E27FC236}">
                <a16:creationId xmlns:a16="http://schemas.microsoft.com/office/drawing/2014/main" id="{A88A27CA-6841-483D-BB86-43C77BB6A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276350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July</a:t>
            </a:r>
          </a:p>
        </p:txBody>
      </p:sp>
      <p:sp>
        <p:nvSpPr>
          <p:cNvPr id="33" name="Text Placeholder 23">
            <a:extLst>
              <a:ext uri="{FF2B5EF4-FFF2-40B4-BE49-F238E27FC236}">
                <a16:creationId xmlns:a16="http://schemas.microsoft.com/office/drawing/2014/main" id="{68ED6D85-DDFA-46B4-BA5A-892D7ED6CB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44927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August</a:t>
            </a:r>
          </a:p>
        </p:txBody>
      </p:sp>
      <p:sp>
        <p:nvSpPr>
          <p:cNvPr id="34" name="Text Placeholder 23">
            <a:extLst>
              <a:ext uri="{FF2B5EF4-FFF2-40B4-BE49-F238E27FC236}">
                <a16:creationId xmlns:a16="http://schemas.microsoft.com/office/drawing/2014/main" id="{D248DAEC-4E3D-4A0E-8EE4-64C5E83372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13504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September</a:t>
            </a:r>
          </a:p>
        </p:txBody>
      </p:sp>
      <p:sp>
        <p:nvSpPr>
          <p:cNvPr id="35" name="Text Placeholder 23">
            <a:extLst>
              <a:ext uri="{FF2B5EF4-FFF2-40B4-BE49-F238E27FC236}">
                <a16:creationId xmlns:a16="http://schemas.microsoft.com/office/drawing/2014/main" id="{BE3E7173-46E0-4647-AF6E-3D3F923D70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82081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October</a:t>
            </a:r>
          </a:p>
        </p:txBody>
      </p:sp>
      <p:sp>
        <p:nvSpPr>
          <p:cNvPr id="36" name="Text Placeholder 23">
            <a:extLst>
              <a:ext uri="{FF2B5EF4-FFF2-40B4-BE49-F238E27FC236}">
                <a16:creationId xmlns:a16="http://schemas.microsoft.com/office/drawing/2014/main" id="{383EE998-C462-4F32-BF67-164C6CB58F5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30121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December</a:t>
            </a:r>
          </a:p>
        </p:txBody>
      </p:sp>
      <p:sp>
        <p:nvSpPr>
          <p:cNvPr id="37" name="Text Placeholder 23">
            <a:extLst>
              <a:ext uri="{FF2B5EF4-FFF2-40B4-BE49-F238E27FC236}">
                <a16:creationId xmlns:a16="http://schemas.microsoft.com/office/drawing/2014/main" id="{2A189DDD-670F-46A8-8840-E981413F43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550658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November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40CE67A-DD2D-46B5-B05E-82306D2FCB0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18463" y="3119254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B6DC8F1-E86C-4CDB-9265-94B50CFEF99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24194" y="3119254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75CE6662-3A66-45A1-9FCC-9BBA8BE55B1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755617" y="5176789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89DF173C-4274-4F9C-BC1A-F47863A470F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42" name="Slide Number Placeholder 6">
            <a:extLst>
              <a:ext uri="{FF2B5EF4-FFF2-40B4-BE49-F238E27FC236}">
                <a16:creationId xmlns:a16="http://schemas.microsoft.com/office/drawing/2014/main" id="{5BE446B2-5954-4D98-A1D5-7BD2F202DA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3" name="Date Placeholder 3">
            <a:extLst>
              <a:ext uri="{FF2B5EF4-FFF2-40B4-BE49-F238E27FC236}">
                <a16:creationId xmlns:a16="http://schemas.microsoft.com/office/drawing/2014/main" id="{4D7E30F2-3820-4445-A623-44B83424C9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7232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7FFB265-53A1-4F4A-93D5-B32472F0B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57499"/>
            <a:ext cx="5905500" cy="33194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A1E4F1F9-8369-4C88-9B00-48ACF4934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0" y="2857499"/>
            <a:ext cx="4114800" cy="33194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593D2C-0F56-450C-86CD-A019ADD077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73300"/>
            <a:ext cx="5905500" cy="584199"/>
          </a:xfrm>
        </p:spPr>
        <p:txBody>
          <a:bodyPr>
            <a:normAutofit/>
          </a:bodyPr>
          <a:lstStyle>
            <a:lvl1pPr marL="0" indent="0">
              <a:buNone/>
              <a:defRPr sz="2000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12AF4CF-A37C-4010-9731-C33A8197CF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39000" y="2273300"/>
            <a:ext cx="4114800" cy="584199"/>
          </a:xfrm>
        </p:spPr>
        <p:txBody>
          <a:bodyPr>
            <a:normAutofit/>
          </a:bodyPr>
          <a:lstStyle>
            <a:lvl1pPr marL="0" indent="0">
              <a:buNone/>
              <a:defRPr sz="2000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11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8CD853FB-B552-43EE-A55D-E13ADC8B67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4800" cy="6858000"/>
          </a:xfrm>
          <a:prstGeom prst="rect">
            <a:avLst/>
          </a:prstGeom>
        </p:spPr>
      </p:pic>
      <p:pic>
        <p:nvPicPr>
          <p:cNvPr id="14" name="Picture 13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C95FC6BE-3777-46FA-A4A2-6C667016B8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87200" y="0"/>
            <a:ext cx="304800" cy="6858000"/>
          </a:xfrm>
          <a:prstGeom prst="rect">
            <a:avLst/>
          </a:prstGeom>
        </p:spPr>
      </p:pic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DD19217A-B411-49D0-84C7-16BA3F21FE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1463675"/>
            <a:ext cx="10515600" cy="365125"/>
          </a:xfrm>
        </p:spPr>
        <p:txBody>
          <a:bodyPr/>
          <a:lstStyle>
            <a:lvl1pPr marL="0" indent="0" algn="l">
              <a:buNone/>
              <a:defRPr lang="en-US" sz="2000" kern="120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algn="l">
              <a:defRPr>
                <a:solidFill>
                  <a:schemeClr val="accent3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EA82BD0B-4BD1-40BF-865D-C6A32C6406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C34C6F6C-1D22-4E30-BC57-12F1408D70A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94B53078-6930-4337-8412-A0228A7BEF3D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5858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B184911A-D23E-4AE4-AA9D-D9351F3961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640" y="3995381"/>
            <a:ext cx="10332720" cy="1223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FB058FB8-1105-4C4A-BC46-FC5263C51B4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0F15AF40-266A-4348-9B27-CBABA9E3D92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ECD58177-9C19-4D24-9FFF-58EECDE7657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ABE7486E-0AF8-4124-830C-420FA1F92BB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64A74A1-7AA0-4CCA-91E2-173B9CC7AFD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128FF9BA-B29D-439F-A4A3-BFE6BC8B45C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71CD701-6647-40A3-B851-9CA1C8D3566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6A8BFC1-7FA0-4CAA-97FD-9A01BA00D2D5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ED0C2842-0D4E-486C-A993-1D0D75D4943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59B4F0E-8F16-42CC-8346-A00DADA20ED9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9D7695C-A738-4500-B476-95B5729911D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B3B984CB-A282-404B-8B4C-8FEE071EB279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5F337119-92E1-4057-81DB-A0B6F5747A3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88EEFA1-753B-4733-8686-F3A10A131B8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C7B05348-942A-4131-9A3F-479F3F9A9A8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B3C00ACD-1C1A-4069-B8CB-DB8CA8A0B80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CA74A790-DCD1-46EB-8261-607BEF403CC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7825B37-7E7B-4D73-967B-AA07F007C07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DA6EB697-D6DD-4343-BAC9-49514C5D518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9E70367E-C969-4F8A-AC6F-5E7AC2C0BC59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30575E90-7198-47A0-805F-3162B2386DC9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ED2274A-F2D9-4427-99BF-1D78414DBCD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231D0A8C-CD54-4D10-A8F5-97CF139C25D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AFC15A55-7462-4E94-8DA3-5549FE7AAC87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4D808E3A-2D47-4508-B487-97E7B840A17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2B7FEF61-4C66-42E8-81B2-CB838535F7E5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540800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A88965D1-1506-43AA-A066-5CA60D2ADF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345AFDE-8D65-480B-9D80-F8B2868463F1}"/>
              </a:ext>
            </a:extLst>
          </p:cNvPr>
          <p:cNvSpPr/>
          <p:nvPr userDrawn="1"/>
        </p:nvSpPr>
        <p:spPr>
          <a:xfrm>
            <a:off x="304800" y="365125"/>
            <a:ext cx="11582400" cy="6127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2F91974B-F58F-4C8E-8D68-7DBAD42BE6C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1690688"/>
            <a:ext cx="10515600" cy="3984625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ED055213-4B28-4DFA-B283-C64E50841B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497865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C4C9E28E-8406-48BC-8F90-9483DF3E26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497865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592DA0A-15A7-4B7C-BDC1-6C40C548B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786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1513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4 u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92722E05-40B7-4586-82D6-7C5F7330DF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240" y="0"/>
            <a:ext cx="12207240" cy="38033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07165"/>
            <a:ext cx="10515600" cy="1004255"/>
          </a:xfrm>
        </p:spPr>
        <p:txBody>
          <a:bodyPr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439DA59-3D52-4E19-81F6-B5ABF87E1D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4520" y="518474"/>
            <a:ext cx="2743200" cy="2743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5C9FFDAF-229D-4FED-B81C-20FB820A0E2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47720" y="518474"/>
            <a:ext cx="2743200" cy="2743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DEC1D1B6-BF8B-41EF-B2E1-ED1471B19F2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0920" y="518474"/>
            <a:ext cx="2743200" cy="2743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686FC79D-5E8C-4928-AEB6-5F8C282E3C7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34120" y="518474"/>
            <a:ext cx="2743200" cy="2743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1BB6C15B-8373-47B7-B8A7-194BD68DDFD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04520" y="5229500"/>
            <a:ext cx="2743200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ZA" sz="1600" kern="1200" dirty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61C257EA-B130-4866-8A65-1EF1173716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04520" y="5693075"/>
            <a:ext cx="2743200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2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9C2B29A0-592A-4DF1-809E-B5265DACA3A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34120" y="5224905"/>
            <a:ext cx="2753360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203C6378-59CC-47B4-9E9F-BAC6C2C389E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4120" y="5688480"/>
            <a:ext cx="2753360" cy="36512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448AA424-5B3D-40C4-BBDC-2C338C03859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347720" y="5229500"/>
            <a:ext cx="2743200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B9AE277D-FC5E-4B64-A3FA-A9BD4919D97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47720" y="5693075"/>
            <a:ext cx="2743200" cy="36512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4FC21568-200C-4310-B462-B36358C4D23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01082" y="5229500"/>
            <a:ext cx="2733038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B24FCA02-7F7F-4B5F-833A-CE244C22096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101082" y="5693075"/>
            <a:ext cx="2733038" cy="36512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826585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8 up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2722E05-40B7-4586-82D6-7C5F7330DF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3740" y="1737360"/>
            <a:ext cx="10764520" cy="1741253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439DA59-3D52-4E19-81F6-B5ABF87E1D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4561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5C9FFDAF-229D-4FED-B81C-20FB820A0E2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18029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DEC1D1B6-BF8B-41EF-B2E1-ED1471B19F2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11497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686FC79D-5E8C-4928-AEB6-5F8C282E3C7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04965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1BB6C15B-8373-47B7-B8A7-194BD68DDFD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59551" y="3921355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61C257EA-B130-4866-8A65-1EF1173716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59551" y="4354090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6" name="Picture Placeholder 10">
            <a:extLst>
              <a:ext uri="{FF2B5EF4-FFF2-40B4-BE49-F238E27FC236}">
                <a16:creationId xmlns:a16="http://schemas.microsoft.com/office/drawing/2014/main" id="{6BF177F2-C312-4467-A8E7-2F7C06DF7D6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098433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10">
            <a:extLst>
              <a:ext uri="{FF2B5EF4-FFF2-40B4-BE49-F238E27FC236}">
                <a16:creationId xmlns:a16="http://schemas.microsoft.com/office/drawing/2014/main" id="{5D26BA3A-860A-4168-9872-0A0D22BEA7A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7391901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10">
            <a:extLst>
              <a:ext uri="{FF2B5EF4-FFF2-40B4-BE49-F238E27FC236}">
                <a16:creationId xmlns:a16="http://schemas.microsoft.com/office/drawing/2014/main" id="{A95FA78C-CC95-43FC-8BB5-17A796D7B9E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685369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10">
            <a:extLst>
              <a:ext uri="{FF2B5EF4-FFF2-40B4-BE49-F238E27FC236}">
                <a16:creationId xmlns:a16="http://schemas.microsoft.com/office/drawing/2014/main" id="{7EA70B51-4FF2-42F8-BAFF-83B593ADB78D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9978838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08EF00C-774E-4D73-AFEF-EEC6196DC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740" y="365125"/>
            <a:ext cx="10764520" cy="1325563"/>
          </a:xfrm>
        </p:spPr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7633A346-456C-4917-800A-85F73F876E7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240191" y="3921355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E0C31CC6-C8A8-4831-94CD-366DC97C2B1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40191" y="4354090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CB652A06-2CE0-42F0-8186-DBBD4219FC8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820831" y="3921355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CE6091FC-D3C2-46A7-9A51-90A64C97C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820831" y="4354090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B663F697-5494-47B5-8888-F76EE36A561E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401471" y="3921355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95B42005-A70C-498A-A357-1492B1393F4D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401471" y="4354090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37" name="Text Placeholder 8">
            <a:extLst>
              <a:ext uri="{FF2B5EF4-FFF2-40B4-BE49-F238E27FC236}">
                <a16:creationId xmlns:a16="http://schemas.microsoft.com/office/drawing/2014/main" id="{FA3E4CA4-4074-4C29-853C-A8857A156AC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949871" y="5183351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1308FE93-15B6-4FC2-A5CF-53AA6064DAB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949871" y="5616086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08AE9FA-2EBC-416A-B525-59A5F1258E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530511" y="5183351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EE168CBD-2F60-4551-9129-2ED8A59499B4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530511" y="5616086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41" name="Text Placeholder 8">
            <a:extLst>
              <a:ext uri="{FF2B5EF4-FFF2-40B4-BE49-F238E27FC236}">
                <a16:creationId xmlns:a16="http://schemas.microsoft.com/office/drawing/2014/main" id="{E05EDFD4-CA70-451D-A8F0-BF688EDBFC7B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111151" y="5183351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8E47CD55-3098-4BD6-A269-794D40911ED0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111151" y="5616086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EA65938B-08CE-4FA4-A95B-5A66E901ACD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691791" y="5183351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A72442A0-E7C5-4604-A4AA-9A86DD29841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9691791" y="5616086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6946F89-1A32-4CE8-9F85-45EDF090AB96}"/>
              </a:ext>
            </a:extLst>
          </p:cNvPr>
          <p:cNvCxnSpPr>
            <a:cxnSpLocks/>
            <a:stCxn id="11" idx="2"/>
          </p:cNvCxnSpPr>
          <p:nvPr userDrawn="1"/>
        </p:nvCxnSpPr>
        <p:spPr>
          <a:xfrm flipH="1">
            <a:off x="1558635" y="3248066"/>
            <a:ext cx="6006" cy="67328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3EE9F58-7707-4E5A-8C6B-C3D66810327C}"/>
              </a:ext>
            </a:extLst>
          </p:cNvPr>
          <p:cNvCxnSpPr>
            <a:cxnSpLocks/>
          </p:cNvCxnSpPr>
          <p:nvPr userDrawn="1"/>
        </p:nvCxnSpPr>
        <p:spPr>
          <a:xfrm flipH="1">
            <a:off x="4145279" y="3250315"/>
            <a:ext cx="6006" cy="67328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BD1897E7-33EE-452E-B67F-D676DB9630EB}"/>
              </a:ext>
            </a:extLst>
          </p:cNvPr>
          <p:cNvCxnSpPr>
            <a:cxnSpLocks/>
          </p:cNvCxnSpPr>
          <p:nvPr userDrawn="1"/>
        </p:nvCxnSpPr>
        <p:spPr>
          <a:xfrm flipH="1">
            <a:off x="6732507" y="3243467"/>
            <a:ext cx="6006" cy="67328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DF35791-C763-4163-9B05-68EE7814EDBD}"/>
              </a:ext>
            </a:extLst>
          </p:cNvPr>
          <p:cNvCxnSpPr>
            <a:cxnSpLocks/>
          </p:cNvCxnSpPr>
          <p:nvPr userDrawn="1"/>
        </p:nvCxnSpPr>
        <p:spPr>
          <a:xfrm flipH="1">
            <a:off x="9316732" y="3243467"/>
            <a:ext cx="6006" cy="67328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F2A3C7-B018-4022-B2BB-D8D2B03190AB}"/>
              </a:ext>
            </a:extLst>
          </p:cNvPr>
          <p:cNvCxnSpPr>
            <a:cxnSpLocks/>
          </p:cNvCxnSpPr>
          <p:nvPr userDrawn="1"/>
        </p:nvCxnSpPr>
        <p:spPr>
          <a:xfrm>
            <a:off x="2854035" y="3254943"/>
            <a:ext cx="0" cy="192615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F52EF5B-4C4F-451E-B0B4-8226109ADE91}"/>
              </a:ext>
            </a:extLst>
          </p:cNvPr>
          <p:cNvCxnSpPr>
            <a:cxnSpLocks/>
          </p:cNvCxnSpPr>
          <p:nvPr userDrawn="1"/>
        </p:nvCxnSpPr>
        <p:spPr>
          <a:xfrm>
            <a:off x="5440679" y="3233453"/>
            <a:ext cx="0" cy="1949898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7D6748B-4A98-4935-BC51-E43412110392}"/>
              </a:ext>
            </a:extLst>
          </p:cNvPr>
          <p:cNvCxnSpPr>
            <a:cxnSpLocks/>
          </p:cNvCxnSpPr>
          <p:nvPr userDrawn="1"/>
        </p:nvCxnSpPr>
        <p:spPr>
          <a:xfrm>
            <a:off x="8027907" y="3257242"/>
            <a:ext cx="0" cy="191926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BA0E4AC-BE6A-45AA-B639-A8288815E8F9}"/>
              </a:ext>
            </a:extLst>
          </p:cNvPr>
          <p:cNvCxnSpPr>
            <a:cxnSpLocks/>
          </p:cNvCxnSpPr>
          <p:nvPr userDrawn="1"/>
        </p:nvCxnSpPr>
        <p:spPr>
          <a:xfrm>
            <a:off x="10612132" y="3254943"/>
            <a:ext cx="0" cy="1929384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Footer Placeholder 5">
            <a:extLst>
              <a:ext uri="{FF2B5EF4-FFF2-40B4-BE49-F238E27FC236}">
                <a16:creationId xmlns:a16="http://schemas.microsoft.com/office/drawing/2014/main" id="{12CD4C44-15F4-4517-B3CC-D07D4B93DD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79" name="Slide Number Placeholder 6">
            <a:extLst>
              <a:ext uri="{FF2B5EF4-FFF2-40B4-BE49-F238E27FC236}">
                <a16:creationId xmlns:a16="http://schemas.microsoft.com/office/drawing/2014/main" id="{9F988C33-C2E3-49AE-9BC1-9123EADC3E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0" name="Date Placeholder 3">
            <a:extLst>
              <a:ext uri="{FF2B5EF4-FFF2-40B4-BE49-F238E27FC236}">
                <a16:creationId xmlns:a16="http://schemas.microsoft.com/office/drawing/2014/main" id="{757004CA-7955-4C10-8542-83D291BFF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5987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  <p15:guide id="2" pos="1392">
          <p15:clr>
            <a:srgbClr val="FBAE40"/>
          </p15:clr>
        </p15:guide>
        <p15:guide id="3" pos="2208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0E805C5A-1029-4D1B-94B3-422EC2CA34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DF9E512-1300-47FB-86AC-F8C946EE6985}"/>
              </a:ext>
            </a:extLst>
          </p:cNvPr>
          <p:cNvSpPr/>
          <p:nvPr userDrawn="1"/>
        </p:nvSpPr>
        <p:spPr>
          <a:xfrm>
            <a:off x="304800" y="365125"/>
            <a:ext cx="11582400" cy="6127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A399EA4A-18B9-4C3F-A6B1-0D80C2598D3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82700" y="913448"/>
            <a:ext cx="5041900" cy="513492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8907808-FD8D-4C4A-A5E4-068D94BFD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700" y="2766219"/>
            <a:ext cx="5041900" cy="1325563"/>
          </a:xfrm>
        </p:spPr>
        <p:txBody>
          <a:bodyPr>
            <a:normAutofit/>
          </a:bodyPr>
          <a:lstStyle>
            <a:lvl1pPr algn="ctr">
              <a:defRPr sz="3600" spc="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C98BF5-ED87-4BF7-BB07-29187F8C8B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7600" y="913448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0" spc="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0E0AB9E-D60D-4299-B73A-B96F7B7F81C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67600" y="1275398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0" spc="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ED9663C9-EA8F-404F-A640-85028F6F30A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67600" y="1672273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 spc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D9C0574-6721-4F80-A5F8-8C4C5D2B972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7600" y="2231390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0" spc="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386F510A-D29A-4582-ADA6-290E1D6A0B6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67600" y="2593340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0" spc="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576EF89-ABF3-4312-A3E7-E1909CA744B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7600" y="2990215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 spc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0B198549-FECA-4B92-9906-8D1F79E14DC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7600" y="3543935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0" spc="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210D5A62-4015-4F75-A2AC-D3C1B70911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67600" y="3905885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0" spc="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67DEAF9-25BD-404A-A5F3-30A81E38D25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67600" y="4302760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 spc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A03C6E4A-B7FD-4BD7-A807-52FE5D27E38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467600" y="4856480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0" spc="0" baseline="0">
                <a:solidFill>
                  <a:schemeClr val="accent1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69798A4B-546D-497E-8DC4-67F69916B67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467600" y="5218430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0" spc="0" baseline="0">
                <a:solidFill>
                  <a:schemeClr val="accent1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B0720791-8657-4D3A-9912-1CF7D48EA1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467600" y="5615305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 spc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Footer Placeholder 5">
            <a:extLst>
              <a:ext uri="{FF2B5EF4-FFF2-40B4-BE49-F238E27FC236}">
                <a16:creationId xmlns:a16="http://schemas.microsoft.com/office/drawing/2014/main" id="{8AD16A67-F6AC-4CFA-B638-3076C15682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497865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27" name="Slide Number Placeholder 6">
            <a:extLst>
              <a:ext uri="{FF2B5EF4-FFF2-40B4-BE49-F238E27FC236}">
                <a16:creationId xmlns:a16="http://schemas.microsoft.com/office/drawing/2014/main" id="{8619925E-10F5-4FE2-B665-672B18AF9E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497865"/>
            <a:ext cx="2743200" cy="365125"/>
          </a:xfrm>
        </p:spPr>
        <p:txBody>
          <a:bodyPr/>
          <a:lstStyle>
            <a:lvl1pPr>
              <a:defRPr spc="0">
                <a:solidFill>
                  <a:schemeClr val="accent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99B42EE4-8774-49D2-8B69-8D680E8012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786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EEDAD97A-3707-4927-B006-8E1F9FA7A1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03286" y="0"/>
            <a:ext cx="658871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50" y="523875"/>
            <a:ext cx="3975802" cy="1514476"/>
          </a:xfrm>
        </p:spPr>
        <p:txBody>
          <a:bodyPr lIns="0" rIns="0" anchor="b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2050" y="4662486"/>
            <a:ext cx="3975804" cy="1514476"/>
          </a:xfrm>
        </p:spPr>
        <p:txBody>
          <a:bodyPr lIns="0" rIns="0"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3A83D3B-4878-44A9-ADD4-00764E5E82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68718" y="523875"/>
            <a:ext cx="5657850" cy="58102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FB9B857-A210-44D8-8C91-781E2B69B771}"/>
              </a:ext>
            </a:extLst>
          </p:cNvPr>
          <p:cNvCxnSpPr/>
          <p:nvPr userDrawn="1"/>
        </p:nvCxnSpPr>
        <p:spPr>
          <a:xfrm>
            <a:off x="1162050" y="2333625"/>
            <a:ext cx="0" cy="2000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BED8496-5E7C-4C78-B8EF-9319D4BF8E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768096"/>
            <a:ext cx="1856232" cy="1856232"/>
          </a:xfr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>
            <a:lvl1pPr>
              <a:defRPr lang="en-US" sz="2000" b="0" cap="all" spc="0" baseline="0" dirty="0">
                <a:ln w="0"/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2050" y="4662486"/>
            <a:ext cx="3975804" cy="1514476"/>
          </a:xfrm>
        </p:spPr>
        <p:txBody>
          <a:bodyPr lIns="0" rIns="0"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925285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64971" y="6356350"/>
            <a:ext cx="2372881" cy="365125"/>
          </a:xfrm>
        </p:spPr>
        <p:txBody>
          <a:bodyPr/>
          <a:lstStyle>
            <a:lvl1pPr algn="r"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3A83D3B-4878-44A9-ADD4-00764E5E82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4640" y="0"/>
            <a:ext cx="554736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FB9B857-A210-44D8-8C91-781E2B69B771}"/>
              </a:ext>
            </a:extLst>
          </p:cNvPr>
          <p:cNvCxnSpPr/>
          <p:nvPr userDrawn="1"/>
        </p:nvCxnSpPr>
        <p:spPr>
          <a:xfrm>
            <a:off x="1162050" y="2333625"/>
            <a:ext cx="0" cy="20002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tree, nature, spring&#10;&#10;Description automatically generated">
            <a:extLst>
              <a:ext uri="{FF2B5EF4-FFF2-40B4-BE49-F238E27FC236}">
                <a16:creationId xmlns:a16="http://schemas.microsoft.com/office/drawing/2014/main" id="{4A63342F-743C-459F-B121-7E344300D8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3078480" y="3291840"/>
            <a:ext cx="6858000" cy="274320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E13AA0B-9749-4C5F-A7F8-7C789F4429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768096"/>
            <a:ext cx="1856232" cy="1856232"/>
          </a:xfr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>
            <a:lvl1pPr>
              <a:defRPr lang="en-US" sz="2000" b="0" cap="all" spc="0" baseline="0" dirty="0">
                <a:ln w="0"/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50" y="523875"/>
            <a:ext cx="3975802" cy="1514476"/>
          </a:xfrm>
        </p:spPr>
        <p:txBody>
          <a:bodyPr lIns="0" rIns="0" anchor="b"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43626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ree, nature, spring&#10;&#10;Description automatically generated">
            <a:extLst>
              <a:ext uri="{FF2B5EF4-FFF2-40B4-BE49-F238E27FC236}">
                <a16:creationId xmlns:a16="http://schemas.microsoft.com/office/drawing/2014/main" id="{518D6250-5EE6-4875-8BAD-D7140B01B2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4392931" y="-941071"/>
            <a:ext cx="6858000" cy="8740141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D510E1D-A8A6-4E4B-8055-B484B48533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31921" y="536574"/>
            <a:ext cx="7780020" cy="578485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300" y="1122363"/>
            <a:ext cx="4446270" cy="1874837"/>
          </a:xfrm>
        </p:spPr>
        <p:txBody>
          <a:bodyPr anchor="t">
            <a:noAutofit/>
          </a:bodyPr>
          <a:lstStyle>
            <a:lvl1pPr algn="l">
              <a:defRPr sz="6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5858" y="3779212"/>
            <a:ext cx="1708784" cy="115633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6BAFCD4-E08A-4CBF-B3C6-F99D6523EB03}"/>
              </a:ext>
            </a:extLst>
          </p:cNvPr>
          <p:cNvCxnSpPr>
            <a:cxnSpLocks/>
          </p:cNvCxnSpPr>
          <p:nvPr userDrawn="1"/>
        </p:nvCxnSpPr>
        <p:spPr>
          <a:xfrm flipH="1">
            <a:off x="1145859" y="4757108"/>
            <a:ext cx="2306001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CDE2589-A5DF-4CFB-80DA-F3EB6E9A25A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145858" y="5579334"/>
            <a:ext cx="1708784" cy="1116118"/>
          </a:xfrm>
        </p:spPr>
        <p:txBody>
          <a:bodyPr>
            <a:normAutofit/>
          </a:bodyPr>
          <a:lstStyle>
            <a:lvl1pPr marL="0" indent="0" algn="l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CE3F9E1-78CA-4716-9303-F5DE95A9077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2376" y="3264408"/>
            <a:ext cx="1993392" cy="1993392"/>
          </a:xfr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>
            <a:lvl1pPr>
              <a:defRPr lang="en-US" sz="2000" b="0" cap="all" spc="0" baseline="0" dirty="0">
                <a:ln w="0"/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8353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ree, nature, spring&#10;&#10;Description automatically generated">
            <a:extLst>
              <a:ext uri="{FF2B5EF4-FFF2-40B4-BE49-F238E27FC236}">
                <a16:creationId xmlns:a16="http://schemas.microsoft.com/office/drawing/2014/main" id="{560C5C7D-BBDC-415E-88A8-4BB8367C61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-381000" y="381000"/>
            <a:ext cx="6858000" cy="609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4244" y="473869"/>
            <a:ext cx="4603750" cy="1226572"/>
          </a:xfrm>
        </p:spPr>
        <p:txBody>
          <a:bodyPr lIns="0" anchor="b">
            <a:normAutofit/>
          </a:bodyPr>
          <a:lstStyle>
            <a:lvl1pPr>
              <a:defRPr sz="44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5800" y="2160591"/>
            <a:ext cx="4298950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035799" y="6356350"/>
            <a:ext cx="2772229" cy="365125"/>
          </a:xfrm>
        </p:spPr>
        <p:txBody>
          <a:bodyPr/>
          <a:lstStyle>
            <a:lvl1pPr algn="l"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36628" y="6356350"/>
            <a:ext cx="1317171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140FD9-A97C-40A2-A8B8-84D503A3C4B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6736" y="525463"/>
            <a:ext cx="4962526" cy="58070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83CD18-0EF9-4AC6-87C8-0A5C8F9F2CA9}"/>
              </a:ext>
            </a:extLst>
          </p:cNvPr>
          <p:cNvCxnSpPr>
            <a:cxnSpLocks/>
          </p:cNvCxnSpPr>
          <p:nvPr userDrawn="1"/>
        </p:nvCxnSpPr>
        <p:spPr>
          <a:xfrm>
            <a:off x="6743700" y="1859273"/>
            <a:ext cx="0" cy="4360552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EB506012-914F-463E-9582-CE719EAD470E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035800" y="1859273"/>
            <a:ext cx="4298950" cy="33466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B07FC46-2A60-4E96-A309-C03E813082E8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035800" y="3271768"/>
            <a:ext cx="4298950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0CB8BDA-C60A-4110-9D29-E59BA67AAD0C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7035800" y="2970450"/>
            <a:ext cx="4298950" cy="33466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DB6CAB0-C8FA-4599-AB8C-A2AEED800C6B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7035800" y="4382945"/>
            <a:ext cx="4298950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7659D317-0B72-4047-84EB-EF154C96B979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7035800" y="4081627"/>
            <a:ext cx="4298950" cy="33466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802DCFFD-63E0-4E21-908F-7B3242F6AAB4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7035800" y="5494123"/>
            <a:ext cx="4298950" cy="725702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7E7A4C-470C-4831-907E-3338C5B817FD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035800" y="5192805"/>
            <a:ext cx="4298950" cy="33466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81075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1075" y="4644390"/>
            <a:ext cx="1980000" cy="149008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731025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2</a:t>
            </a:r>
            <a:endParaRPr lang="en-ZA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731025" y="4644390"/>
            <a:ext cx="1980000" cy="149008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480975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3</a:t>
            </a:r>
            <a:endParaRPr lang="en-ZA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480975" y="4644390"/>
            <a:ext cx="1980000" cy="149008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F934EF9-BF0B-4A73-8F03-1BA80EE0608B}"/>
              </a:ext>
            </a:extLst>
          </p:cNvPr>
          <p:cNvSpPr>
            <a:spLocks noGrp="1"/>
          </p:cNvSpPr>
          <p:nvPr>
            <p:ph sz="quarter" idx="46"/>
          </p:nvPr>
        </p:nvSpPr>
        <p:spPr>
          <a:xfrm>
            <a:off x="1227175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4182E807-0C2E-4BC5-BF7E-526F4625C96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84088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4</a:t>
            </a:r>
            <a:endParaRPr lang="en-ZA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8B21E869-F893-4182-B4C9-9C6D4C1E709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84087" y="4644390"/>
            <a:ext cx="1980000" cy="149008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3" name="Content Placeholder 15">
            <a:extLst>
              <a:ext uri="{FF2B5EF4-FFF2-40B4-BE49-F238E27FC236}">
                <a16:creationId xmlns:a16="http://schemas.microsoft.com/office/drawing/2014/main" id="{B86A7EE6-1FE6-48B5-8747-AB276F95128F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3977125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15">
            <a:extLst>
              <a:ext uri="{FF2B5EF4-FFF2-40B4-BE49-F238E27FC236}">
                <a16:creationId xmlns:a16="http://schemas.microsoft.com/office/drawing/2014/main" id="{5C937C49-EB73-4979-B8CF-CACF0EA242DA}"/>
              </a:ext>
            </a:extLst>
          </p:cNvPr>
          <p:cNvSpPr>
            <a:spLocks noGrp="1"/>
          </p:cNvSpPr>
          <p:nvPr>
            <p:ph sz="quarter" idx="50"/>
          </p:nvPr>
        </p:nvSpPr>
        <p:spPr>
          <a:xfrm>
            <a:off x="6727075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15">
            <a:extLst>
              <a:ext uri="{FF2B5EF4-FFF2-40B4-BE49-F238E27FC236}">
                <a16:creationId xmlns:a16="http://schemas.microsoft.com/office/drawing/2014/main" id="{5B5AE825-32F0-4FF5-AD58-C846CFE482B5}"/>
              </a:ext>
            </a:extLst>
          </p:cNvPr>
          <p:cNvSpPr>
            <a:spLocks noGrp="1"/>
          </p:cNvSpPr>
          <p:nvPr>
            <p:ph sz="quarter" idx="51"/>
          </p:nvPr>
        </p:nvSpPr>
        <p:spPr>
          <a:xfrm>
            <a:off x="9430188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2FC193C-7F61-40CA-B97F-DE9D338DC965}"/>
              </a:ext>
            </a:extLst>
          </p:cNvPr>
          <p:cNvCxnSpPr>
            <a:cxnSpLocks/>
          </p:cNvCxnSpPr>
          <p:nvPr userDrawn="1"/>
        </p:nvCxnSpPr>
        <p:spPr>
          <a:xfrm>
            <a:off x="1513875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D86C94F-FF53-46BA-B125-57E5D572D064}"/>
              </a:ext>
            </a:extLst>
          </p:cNvPr>
          <p:cNvCxnSpPr>
            <a:cxnSpLocks/>
          </p:cNvCxnSpPr>
          <p:nvPr userDrawn="1"/>
        </p:nvCxnSpPr>
        <p:spPr>
          <a:xfrm>
            <a:off x="4248911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FC882BF-032B-4B67-AF3E-CF79FBCC4FD4}"/>
              </a:ext>
            </a:extLst>
          </p:cNvPr>
          <p:cNvCxnSpPr>
            <a:cxnSpLocks/>
          </p:cNvCxnSpPr>
          <p:nvPr userDrawn="1"/>
        </p:nvCxnSpPr>
        <p:spPr>
          <a:xfrm>
            <a:off x="6983947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5750C30-59A4-4345-B670-0030A6828B14}"/>
              </a:ext>
            </a:extLst>
          </p:cNvPr>
          <p:cNvCxnSpPr>
            <a:cxnSpLocks/>
          </p:cNvCxnSpPr>
          <p:nvPr userDrawn="1"/>
        </p:nvCxnSpPr>
        <p:spPr>
          <a:xfrm>
            <a:off x="9718983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3E2CAEA6-2840-4C2D-B6E2-A17A0A9F06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4800" cy="6858000"/>
          </a:xfrm>
          <a:prstGeom prst="rect">
            <a:avLst/>
          </a:prstGeom>
        </p:spPr>
      </p:pic>
      <p:pic>
        <p:nvPicPr>
          <p:cNvPr id="36" name="Picture 35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7C270418-FBBE-4523-812C-440495951D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87200" y="0"/>
            <a:ext cx="304800" cy="6858000"/>
          </a:xfrm>
          <a:prstGeom prst="rect">
            <a:avLst/>
          </a:prstGeom>
        </p:spPr>
      </p:pic>
      <p:sp>
        <p:nvSpPr>
          <p:cNvPr id="37" name="Date Placeholder 3">
            <a:extLst>
              <a:ext uri="{FF2B5EF4-FFF2-40B4-BE49-F238E27FC236}">
                <a16:creationId xmlns:a16="http://schemas.microsoft.com/office/drawing/2014/main" id="{4F3022F7-3702-4466-9986-D2645E60F2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236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ody of water with trees around it&#10;&#10;Description automatically generated with medium confidence">
            <a:extLst>
              <a:ext uri="{FF2B5EF4-FFF2-40B4-BE49-F238E27FC236}">
                <a16:creationId xmlns:a16="http://schemas.microsoft.com/office/drawing/2014/main" id="{4FA989F3-E380-4D92-BD33-21366C4663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81400" y="0"/>
            <a:ext cx="5029200" cy="6858000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7333B9-F523-4307-B469-F66B0C6E9D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38600" y="508000"/>
            <a:ext cx="4114800" cy="5842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42CD466-114C-48B9-82B3-DC830491B35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96500" y="2704606"/>
            <a:ext cx="25896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1758243-C023-46F4-AA0D-115263FADCF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96500" y="3128324"/>
            <a:ext cx="2589600" cy="86142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CE54372-39E4-429B-909F-1B393078547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6500" y="4530478"/>
            <a:ext cx="25896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3</a:t>
            </a:r>
            <a:endParaRPr lang="en-ZA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80615B5-AB0C-4460-96CC-11C15E7D74F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500" y="4954196"/>
            <a:ext cx="2589600" cy="86142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09C3E351-39C7-4529-B6CD-B0EF6A4BB0D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05900" y="2704606"/>
            <a:ext cx="25896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2</a:t>
            </a:r>
            <a:endParaRPr lang="en-ZA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762CB53-1EBD-4B1E-8562-33910E88334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05900" y="3128324"/>
            <a:ext cx="2589600" cy="86142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7F9CB6CB-1D5E-4484-BDCC-67FDE981AA7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105900" y="4530478"/>
            <a:ext cx="25896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4</a:t>
            </a:r>
            <a:endParaRPr lang="en-ZA"/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8229F1D8-00A2-407C-974C-4F22FE98AB1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105900" y="4954196"/>
            <a:ext cx="2589600" cy="86142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2" name="Date Placeholder 2">
            <a:extLst>
              <a:ext uri="{FF2B5EF4-FFF2-40B4-BE49-F238E27FC236}">
                <a16:creationId xmlns:a16="http://schemas.microsoft.com/office/drawing/2014/main" id="{7E9D7FB7-F0D3-47C2-95E6-B2D047FF23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23" name="Footer Placeholder 3">
            <a:extLst>
              <a:ext uri="{FF2B5EF4-FFF2-40B4-BE49-F238E27FC236}">
                <a16:creationId xmlns:a16="http://schemas.microsoft.com/office/drawing/2014/main" id="{C73EC134-FDBF-4113-B825-23125EE86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24" name="Slide Number Placeholder 4">
            <a:extLst>
              <a:ext uri="{FF2B5EF4-FFF2-40B4-BE49-F238E27FC236}">
                <a16:creationId xmlns:a16="http://schemas.microsoft.com/office/drawing/2014/main" id="{12C2DA51-699D-4FD6-9B2A-2FA0915C7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5800" y="473869"/>
            <a:ext cx="4603750" cy="1226572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45828" y="2468880"/>
            <a:ext cx="3888921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60C5C7D-BBDC-415E-88A8-4BB8367C61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58467" y="0"/>
            <a:ext cx="304268" cy="6858000"/>
          </a:xfrm>
          <a:prstGeom prst="rect">
            <a:avLst/>
          </a:prstGeom>
        </p:spPr>
      </p:pic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140FD9-A97C-40A2-A8B8-84D503A3C4B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358466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83CD18-0EF9-4AC6-87C8-0A5C8F9F2CA9}"/>
              </a:ext>
            </a:extLst>
          </p:cNvPr>
          <p:cNvCxnSpPr>
            <a:cxnSpLocks/>
          </p:cNvCxnSpPr>
          <p:nvPr userDrawn="1"/>
        </p:nvCxnSpPr>
        <p:spPr>
          <a:xfrm>
            <a:off x="7256237" y="2928256"/>
            <a:ext cx="0" cy="696687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EB506012-914F-463E-9582-CE719EAD470E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7117447" y="2468617"/>
            <a:ext cx="410028" cy="459639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1.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B07FC46-2A60-4E96-A309-C03E813082E8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445828" y="3808800"/>
            <a:ext cx="3888921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DB6CAB0-C8FA-4599-AB8C-A2AEED800C6B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7445828" y="5101562"/>
            <a:ext cx="3888921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CE75E29-1E56-4BC2-9665-A103D29D944B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7117447" y="3808800"/>
            <a:ext cx="410028" cy="459639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2.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24A65D09-92B8-4044-9560-43DACBD6E367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7117447" y="5101562"/>
            <a:ext cx="410028" cy="459639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3.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F3E8EA-AD86-4D53-99F2-514C73069694}"/>
              </a:ext>
            </a:extLst>
          </p:cNvPr>
          <p:cNvCxnSpPr>
            <a:cxnSpLocks/>
          </p:cNvCxnSpPr>
          <p:nvPr userDrawn="1"/>
        </p:nvCxnSpPr>
        <p:spPr>
          <a:xfrm>
            <a:off x="7256237" y="4268439"/>
            <a:ext cx="0" cy="696687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A21C585D-982F-4820-83DB-2EC69C5574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CF6BFE9E-EF76-481D-9C8A-7AB36DF5E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035799" y="6356350"/>
            <a:ext cx="2772229" cy="365125"/>
          </a:xfrm>
        </p:spPr>
        <p:txBody>
          <a:bodyPr/>
          <a:lstStyle>
            <a:lvl1pPr algn="l"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CD8FBCDE-F8D9-49DC-B34B-2D3463C50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36628" y="6356350"/>
            <a:ext cx="1317171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456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9996762E-98CA-45F3-8778-C77264B504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01"/>
          <a:stretch/>
        </p:blipFill>
        <p:spPr>
          <a:xfrm>
            <a:off x="0" y="0"/>
            <a:ext cx="4446270" cy="687977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6BAFCD4-E08A-4CBF-B3C6-F99D6523EB03}"/>
              </a:ext>
            </a:extLst>
          </p:cNvPr>
          <p:cNvCxnSpPr>
            <a:cxnSpLocks/>
          </p:cNvCxnSpPr>
          <p:nvPr userDrawn="1"/>
        </p:nvCxnSpPr>
        <p:spPr>
          <a:xfrm flipH="1">
            <a:off x="3752850" y="4047144"/>
            <a:ext cx="843915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DB9F2E2-2FA7-41DA-91AC-B4A535BFF534}"/>
              </a:ext>
            </a:extLst>
          </p:cNvPr>
          <p:cNvSpPr>
            <a:spLocks noGrp="1" noChangeAspect="1"/>
          </p:cNvSpPr>
          <p:nvPr>
            <p:ph type="body" sz="quarter" idx="14"/>
          </p:nvPr>
        </p:nvSpPr>
        <p:spPr>
          <a:xfrm>
            <a:off x="2542032" y="1033272"/>
            <a:ext cx="4690872" cy="4690872"/>
          </a:xfr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>
            <a:lvl1pPr>
              <a:defRPr lang="en-US" sz="3200" b="0" cap="all" spc="0" baseline="0" dirty="0">
                <a:ln w="0"/>
                <a:solidFill>
                  <a:schemeClr val="accent1">
                    <a:lumMod val="75000"/>
                    <a:alpha val="70000"/>
                  </a:schemeClr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8558" y="2171699"/>
            <a:ext cx="7581900" cy="1681163"/>
          </a:xfrm>
        </p:spPr>
        <p:txBody>
          <a:bodyPr anchor="b">
            <a:noAutofit/>
          </a:bodyPr>
          <a:lstStyle>
            <a:lvl1pPr algn="l">
              <a:defRPr sz="6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888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E72A4962-4D36-46EC-8ABF-17FD991808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2230D65-DB5A-4BE3-9C4F-2537D5FDECB5}"/>
              </a:ext>
            </a:extLst>
          </p:cNvPr>
          <p:cNvSpPr/>
          <p:nvPr userDrawn="1"/>
        </p:nvSpPr>
        <p:spPr>
          <a:xfrm>
            <a:off x="304800" y="365125"/>
            <a:ext cx="11582400" cy="6127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35605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56050" y="4644390"/>
            <a:ext cx="1980000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600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2</a:t>
            </a:r>
            <a:endParaRPr lang="en-ZA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106000" y="4644390"/>
            <a:ext cx="1980000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5595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3</a:t>
            </a:r>
            <a:endParaRPr lang="en-ZA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855950" y="4644390"/>
            <a:ext cx="1980000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F934EF9-BF0B-4A73-8F03-1BA80EE0608B}"/>
              </a:ext>
            </a:extLst>
          </p:cNvPr>
          <p:cNvSpPr>
            <a:spLocks noGrp="1"/>
          </p:cNvSpPr>
          <p:nvPr>
            <p:ph sz="quarter" idx="46"/>
          </p:nvPr>
        </p:nvSpPr>
        <p:spPr>
          <a:xfrm>
            <a:off x="2602150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15">
            <a:extLst>
              <a:ext uri="{FF2B5EF4-FFF2-40B4-BE49-F238E27FC236}">
                <a16:creationId xmlns:a16="http://schemas.microsoft.com/office/drawing/2014/main" id="{B86A7EE6-1FE6-48B5-8747-AB276F95128F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5352100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15">
            <a:extLst>
              <a:ext uri="{FF2B5EF4-FFF2-40B4-BE49-F238E27FC236}">
                <a16:creationId xmlns:a16="http://schemas.microsoft.com/office/drawing/2014/main" id="{5C937C49-EB73-4979-B8CF-CACF0EA242DA}"/>
              </a:ext>
            </a:extLst>
          </p:cNvPr>
          <p:cNvSpPr>
            <a:spLocks noGrp="1"/>
          </p:cNvSpPr>
          <p:nvPr>
            <p:ph sz="quarter" idx="50"/>
          </p:nvPr>
        </p:nvSpPr>
        <p:spPr>
          <a:xfrm>
            <a:off x="8102050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2FC193C-7F61-40CA-B97F-DE9D338DC965}"/>
              </a:ext>
            </a:extLst>
          </p:cNvPr>
          <p:cNvCxnSpPr>
            <a:cxnSpLocks/>
          </p:cNvCxnSpPr>
          <p:nvPr userDrawn="1"/>
        </p:nvCxnSpPr>
        <p:spPr>
          <a:xfrm>
            <a:off x="2888850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D86C94F-FF53-46BA-B125-57E5D572D064}"/>
              </a:ext>
            </a:extLst>
          </p:cNvPr>
          <p:cNvCxnSpPr>
            <a:cxnSpLocks/>
          </p:cNvCxnSpPr>
          <p:nvPr userDrawn="1"/>
        </p:nvCxnSpPr>
        <p:spPr>
          <a:xfrm>
            <a:off x="5638800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FC882BF-032B-4B67-AF3E-CF79FBCC4FD4}"/>
              </a:ext>
            </a:extLst>
          </p:cNvPr>
          <p:cNvCxnSpPr>
            <a:cxnSpLocks/>
          </p:cNvCxnSpPr>
          <p:nvPr userDrawn="1"/>
        </p:nvCxnSpPr>
        <p:spPr>
          <a:xfrm>
            <a:off x="8358922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148E808A-AB67-4B52-B35C-7487342F4A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497865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29" name="Slide Number Placeholder 6">
            <a:extLst>
              <a:ext uri="{FF2B5EF4-FFF2-40B4-BE49-F238E27FC236}">
                <a16:creationId xmlns:a16="http://schemas.microsoft.com/office/drawing/2014/main" id="{88B2564D-D1B9-47FE-9DC9-1BB5316148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497865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E250C28C-FA72-4324-9DA9-3AE75077DB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786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022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 with 2 picture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60C5C7D-BBDC-415E-88A8-4BB8367C61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39025" y="0"/>
            <a:ext cx="47529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3869"/>
            <a:ext cx="4603750" cy="1226572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71900" y="2260384"/>
            <a:ext cx="2838444" cy="1226572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140FD9-A97C-40A2-A8B8-84D503A3C4B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23213" y="525463"/>
            <a:ext cx="3784599" cy="26291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83CD18-0EF9-4AC6-87C8-0A5C8F9F2CA9}"/>
              </a:ext>
            </a:extLst>
          </p:cNvPr>
          <p:cNvCxnSpPr>
            <a:cxnSpLocks/>
          </p:cNvCxnSpPr>
          <p:nvPr userDrawn="1"/>
        </p:nvCxnSpPr>
        <p:spPr>
          <a:xfrm>
            <a:off x="947991" y="3459082"/>
            <a:ext cx="566928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EB506012-914F-463E-9582-CE719EAD470E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57251" y="2260384"/>
            <a:ext cx="2381245" cy="524308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B07FC46-2A60-4E96-A309-C03E813082E8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3771900" y="3652757"/>
            <a:ext cx="2838444" cy="1226572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0CB8BDA-C60A-4110-9D29-E59BA67AAD0C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857251" y="3652757"/>
            <a:ext cx="2381245" cy="524308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DB6CAB0-C8FA-4599-AB8C-A2AEED800C6B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3771900" y="5054655"/>
            <a:ext cx="2838444" cy="1226572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7659D317-0B72-4047-84EB-EF154C96B979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857251" y="5054655"/>
            <a:ext cx="2381245" cy="524308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974B9287-7FD2-4AE5-BA59-7B3E9C8B5FC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923213" y="3632600"/>
            <a:ext cx="3784599" cy="26291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20A735-5706-4C08-8345-E542A71DCF4C}"/>
              </a:ext>
            </a:extLst>
          </p:cNvPr>
          <p:cNvCxnSpPr>
            <a:cxnSpLocks/>
          </p:cNvCxnSpPr>
          <p:nvPr userDrawn="1"/>
        </p:nvCxnSpPr>
        <p:spPr>
          <a:xfrm>
            <a:off x="947991" y="4873016"/>
            <a:ext cx="566928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029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54" r:id="rId5"/>
    <p:sldLayoutId id="2147483667" r:id="rId6"/>
    <p:sldLayoutId id="2147483668" r:id="rId7"/>
    <p:sldLayoutId id="2147483669" r:id="rId8"/>
    <p:sldLayoutId id="2147483671" r:id="rId9"/>
    <p:sldLayoutId id="2147483672" r:id="rId10"/>
    <p:sldLayoutId id="2147483653" r:id="rId11"/>
    <p:sldLayoutId id="2147483663" r:id="rId12"/>
    <p:sldLayoutId id="2147483666" r:id="rId13"/>
    <p:sldLayoutId id="2147483678" r:id="rId14"/>
    <p:sldLayoutId id="2147483680" r:id="rId15"/>
    <p:sldLayoutId id="2147483679" r:id="rId16"/>
    <p:sldLayoutId id="2147483674" r:id="rId17"/>
    <p:sldLayoutId id="2147483675" r:id="rId18"/>
    <p:sldLayoutId id="2147483655" r:id="rId19"/>
    <p:sldLayoutId id="2147483676" r:id="rId20"/>
    <p:sldLayoutId id="2147483677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icture containing a clothing boutique. There are three women shopping.">
            <a:extLst>
              <a:ext uri="{FF2B5EF4-FFF2-40B4-BE49-F238E27FC236}">
                <a16:creationId xmlns:a16="http://schemas.microsoft.com/office/drawing/2014/main" id="{32238C12-2174-4712-863E-D187FCA60E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8626364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10600" y="399414"/>
            <a:ext cx="3905250" cy="3189606"/>
          </a:xfrm>
        </p:spPr>
        <p:txBody>
          <a:bodyPr/>
          <a:lstStyle/>
          <a:p>
            <a:r>
              <a:rPr lang="en-US" sz="5400" b="1" i="0" u="none" strike="noStrike" dirty="0">
                <a:solidFill>
                  <a:srgbClr val="000000"/>
                </a:solidFill>
                <a:effectLst/>
                <a:latin typeface="Algerian" panose="04020705040A02060702" pitchFamily="82" charset="0"/>
              </a:rPr>
              <a:t>Myntra Analysis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49E5F082-ACD6-D557-E025-6AEB13BAA6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32520" y="4309746"/>
            <a:ext cx="3459480" cy="2011680"/>
          </a:xfrm>
        </p:spPr>
        <p:txBody>
          <a:bodyPr>
            <a:normAutofit/>
          </a:bodyPr>
          <a:lstStyle/>
          <a:p>
            <a:r>
              <a:rPr lang="en-US" dirty="0"/>
              <a:t>A Data-Driven Approach to Improving Customer Satisfaction and Market Position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760A7-4F9B-4CAB-4374-3D17596A2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498064"/>
            <a:ext cx="11361420" cy="559118"/>
          </a:xfrm>
        </p:spPr>
        <p:txBody>
          <a:bodyPr>
            <a:noAutofit/>
          </a:bodyPr>
          <a:lstStyle/>
          <a:p>
            <a:pPr algn="l"/>
            <a:r>
              <a:rPr lang="en-US" sz="2400" dirty="0"/>
              <a:t>Strategic Recommendations-Enhancing Customer Experience, Product Offerings, and Marketing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5F1503-2520-9D0B-AB6F-65A7BD33DB81}"/>
              </a:ext>
            </a:extLst>
          </p:cNvPr>
          <p:cNvSpPr txBox="1"/>
          <p:nvPr/>
        </p:nvSpPr>
        <p:spPr>
          <a:xfrm>
            <a:off x="343376" y="1144418"/>
            <a:ext cx="582072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+mj-lt"/>
              </a:rPr>
              <a:t>Customer Experience: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+mj-lt"/>
              </a:rPr>
              <a:t>Improve Delivery Speed: </a:t>
            </a:r>
            <a:r>
              <a:rPr lang="en-US" sz="1600" dirty="0">
                <a:latin typeface="+mj-lt"/>
              </a:rPr>
              <a:t>Strengthen logistics, especially during peak sales events.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 </a:t>
            </a:r>
            <a:r>
              <a:rPr lang="en-US" sz="1600" b="1" dirty="0">
                <a:latin typeface="+mj-lt"/>
              </a:rPr>
              <a:t>Simplify Returns &amp; Refunds: </a:t>
            </a:r>
            <a:r>
              <a:rPr lang="en-US" sz="1600" dirty="0">
                <a:latin typeface="+mj-lt"/>
              </a:rPr>
              <a:t>Make the process more user-friendly and transparent.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+mj-lt"/>
              </a:rPr>
              <a:t>Ensure Product Quality: </a:t>
            </a:r>
            <a:r>
              <a:rPr lang="en-US" sz="1600" dirty="0">
                <a:latin typeface="+mj-lt"/>
              </a:rPr>
              <a:t>Focus on consistent quality control to reduce complaints about product inaccuracies.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62BBF9-970F-F3B0-9962-3DE2EC50BD4E}"/>
              </a:ext>
            </a:extLst>
          </p:cNvPr>
          <p:cNvSpPr txBox="1"/>
          <p:nvPr/>
        </p:nvSpPr>
        <p:spPr>
          <a:xfrm>
            <a:off x="5416868" y="2918744"/>
            <a:ext cx="609790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+mj-lt"/>
              </a:rPr>
              <a:t>Product &amp; Market Trends:</a:t>
            </a:r>
          </a:p>
          <a:p>
            <a:r>
              <a:rPr lang="en-US" sz="1600" b="1" dirty="0">
                <a:latin typeface="+mj-lt"/>
              </a:rPr>
              <a:t>Expand Sustainable Fashion: </a:t>
            </a:r>
            <a:r>
              <a:rPr lang="en-US" sz="1600" dirty="0">
                <a:latin typeface="+mj-lt"/>
              </a:rPr>
              <a:t>Launch a dedicated eco-friendly line to tap into growing demand.</a:t>
            </a:r>
          </a:p>
          <a:p>
            <a:r>
              <a:rPr lang="en-US" sz="1600" b="1" dirty="0">
                <a:latin typeface="+mj-lt"/>
              </a:rPr>
              <a:t>Capitalize on Ethnic Wear: </a:t>
            </a:r>
            <a:r>
              <a:rPr lang="en-US" sz="1600" dirty="0">
                <a:latin typeface="+mj-lt"/>
              </a:rPr>
              <a:t>Offer exclusive festive collections and designer collaborations.</a:t>
            </a:r>
          </a:p>
          <a:p>
            <a:r>
              <a:rPr lang="en-US" sz="1600" b="1" dirty="0">
                <a:latin typeface="+mj-lt"/>
              </a:rPr>
              <a:t>Boost Athleisure Line</a:t>
            </a:r>
            <a:r>
              <a:rPr lang="en-US" sz="1600" dirty="0">
                <a:latin typeface="+mj-lt"/>
              </a:rPr>
              <a:t>: Promote casual wear and athleisure to meet post-pandemic fashion needs.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E3A7CB-6230-1030-714A-EEE6ABB24B09}"/>
              </a:ext>
            </a:extLst>
          </p:cNvPr>
          <p:cNvSpPr txBox="1"/>
          <p:nvPr/>
        </p:nvSpPr>
        <p:spPr>
          <a:xfrm>
            <a:off x="365284" y="4774632"/>
            <a:ext cx="609790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+mj-lt"/>
              </a:rPr>
              <a:t>Marketing &amp; Positioning</a:t>
            </a:r>
            <a:r>
              <a:rPr lang="en-US" sz="1600" dirty="0">
                <a:latin typeface="+mj-lt"/>
              </a:rPr>
              <a:t>:</a:t>
            </a:r>
          </a:p>
          <a:p>
            <a:r>
              <a:rPr lang="en-US" sz="1600" b="1" dirty="0">
                <a:latin typeface="+mj-lt"/>
              </a:rPr>
              <a:t>Personalized Promotions</a:t>
            </a:r>
            <a:r>
              <a:rPr lang="en-US" sz="1600" dirty="0">
                <a:latin typeface="+mj-lt"/>
              </a:rPr>
              <a:t>: Use customer data to deliver tailored offers.</a:t>
            </a:r>
          </a:p>
          <a:p>
            <a:r>
              <a:rPr lang="en-US" sz="1600" b="1" dirty="0">
                <a:latin typeface="+mj-lt"/>
              </a:rPr>
              <a:t>Social Media Engagement</a:t>
            </a:r>
            <a:r>
              <a:rPr lang="en-US" sz="1600" dirty="0">
                <a:latin typeface="+mj-lt"/>
              </a:rPr>
              <a:t>: Increase interactive campaigns, influencer collaborations, and styling challenges.</a:t>
            </a:r>
          </a:p>
          <a:p>
            <a:r>
              <a:rPr lang="en-US" sz="1600" b="1" dirty="0">
                <a:latin typeface="+mj-lt"/>
              </a:rPr>
              <a:t>Exclusive Designer Collaborations</a:t>
            </a:r>
            <a:r>
              <a:rPr lang="en-US" sz="1600" dirty="0">
                <a:latin typeface="+mj-lt"/>
              </a:rPr>
              <a:t>: Differentiate Myntra with high-profile, limited-edition partnerships.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F260DD3-ED9D-153D-A7F1-B9EEBECBD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34595"/>
            <a:ext cx="5684520" cy="18943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DD79567-9029-B4B6-6DFA-A3589E205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590" y="3011966"/>
            <a:ext cx="4687252" cy="17109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F838997-27F2-A505-2702-C18DC2429D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3652" y="4714875"/>
            <a:ext cx="5463064" cy="173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4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2740" y="-286127"/>
            <a:ext cx="4603750" cy="1226572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CF23D9C-6A87-4F87-A084-8DAA22490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C5DD987-D8F4-4ECB-9385-50D7771BB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Placeholder 6" descr="A woman putting a dress on a clothing mannequin in a clothing boutique. ">
            <a:extLst>
              <a:ext uri="{FF2B5EF4-FFF2-40B4-BE49-F238E27FC236}">
                <a16:creationId xmlns:a16="http://schemas.microsoft.com/office/drawing/2014/main" id="{3AAC5E4A-4D3B-4380-AAAC-5C44641AD52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672" b="2672"/>
          <a:stretch/>
        </p:blipFill>
        <p:spPr/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D59F08-A98B-42C3-7CF8-97970D76A60C}"/>
              </a:ext>
            </a:extLst>
          </p:cNvPr>
          <p:cNvSpPr txBox="1"/>
          <p:nvPr/>
        </p:nvSpPr>
        <p:spPr>
          <a:xfrm>
            <a:off x="6662740" y="968156"/>
            <a:ext cx="5407340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Myntra has a strong brand presence but faces challenges with delivery and customer service.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Aligning with emerging fashion trends (sustainability, ethnic wear, athleisure) will position the brand for growth.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Implementing recommendations will help Myntra enhance customer satisfaction, strengthen market position, and stand out from competitors.</a:t>
            </a:r>
          </a:p>
          <a:p>
            <a:pPr lvl="1"/>
            <a:endParaRPr lang="en-US" sz="2000" dirty="0">
              <a:latin typeface="+mj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Focus on executing strategic changes in logistics, product offerings, and marketing to improve Myntra’s brand perception and market share.</a:t>
            </a:r>
          </a:p>
          <a:p>
            <a:r>
              <a:rPr lang="en-US" dirty="0"/>
              <a:t>          </a:t>
            </a:r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955999"/>
            <a:ext cx="3456109" cy="1821804"/>
          </a:xfrm>
        </p:spPr>
        <p:txBody>
          <a:bodyPr>
            <a:normAutofit/>
          </a:bodyPr>
          <a:lstStyle/>
          <a:p>
            <a:r>
              <a:rPr lang="en-US" sz="5400" dirty="0"/>
              <a:t>Thank you</a:t>
            </a:r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0A4443DA-5576-3F15-DD81-AC054ED374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0267" r="20267"/>
          <a:stretch>
            <a:fillRect/>
          </a:stretch>
        </p:blipFill>
        <p:spPr>
          <a:xfrm>
            <a:off x="3431637" y="301975"/>
            <a:ext cx="4016325" cy="290632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98B3050-F17F-8F30-7F55-A5B624135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962" y="301976"/>
            <a:ext cx="4744038" cy="290632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2C11797-63A9-C454-3697-E2D848228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9481" y="3208303"/>
            <a:ext cx="3001105" cy="1600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36816D3-4DB9-1C65-DDC3-C8A5734CD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2224" y="3208303"/>
            <a:ext cx="2299776" cy="364969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71BD7C8-A478-7D2F-86CE-7D92D1CBD8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0074" y="3208303"/>
            <a:ext cx="3432150" cy="16002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4F57575-F527-7289-7C19-97D49AB261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9481" y="4808502"/>
            <a:ext cx="6429371" cy="204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673" y="0"/>
            <a:ext cx="3975100" cy="1514475"/>
          </a:xfrm>
        </p:spPr>
        <p:txBody>
          <a:bodyPr>
            <a:normAutofit/>
          </a:bodyPr>
          <a:lstStyle/>
          <a:p>
            <a:r>
              <a:rPr lang="en-ZA" dirty="0"/>
              <a:t>About Myntra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pic>
        <p:nvPicPr>
          <p:cNvPr id="17" name="Picture Placeholder 16" descr="A woman standing in front of a display of clothes&#10;&#10;">
            <a:extLst>
              <a:ext uri="{FF2B5EF4-FFF2-40B4-BE49-F238E27FC236}">
                <a16:creationId xmlns:a16="http://schemas.microsoft.com/office/drawing/2014/main" id="{6D9B0891-D7C3-40C5-8BEC-D9D22D68400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2" r="212"/>
          <a:stretch/>
        </p:blipFill>
        <p:spPr>
          <a:xfrm>
            <a:off x="6068718" y="523875"/>
            <a:ext cx="5657850" cy="5810250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6B5F7A0-67A3-7700-D9CC-CA1277E3BEF2}"/>
              </a:ext>
            </a:extLst>
          </p:cNvPr>
          <p:cNvSpPr txBox="1"/>
          <p:nvPr/>
        </p:nvSpPr>
        <p:spPr>
          <a:xfrm>
            <a:off x="1172097" y="1717477"/>
            <a:ext cx="42291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en-US" sz="1400" b="1" i="0" dirty="0">
                <a:solidFill>
                  <a:schemeClr val="bg1"/>
                </a:solidFill>
                <a:effectLst/>
                <a:latin typeface="+mj-lt"/>
              </a:rPr>
              <a:t>History: 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+mj-lt"/>
              </a:rPr>
              <a:t>Founded in 2007–2008 as a personalized gift item seller, Myntra became an online fashion and lifestyle retailer in 2011. In 2014, Flipkart acquired Myntra, and in 2018, Walmart became a part of the company. </a:t>
            </a:r>
          </a:p>
          <a:p>
            <a:pPr algn="l" fontAlgn="ctr"/>
            <a:endParaRPr lang="en-US" sz="1400" dirty="0">
              <a:solidFill>
                <a:schemeClr val="bg1"/>
              </a:solidFill>
              <a:latin typeface="+mj-lt"/>
            </a:endParaRPr>
          </a:p>
          <a:p>
            <a:pPr algn="l" fontAlgn="ctr"/>
            <a:r>
              <a:rPr lang="en-US" sz="1400" b="1" i="0" dirty="0">
                <a:solidFill>
                  <a:schemeClr val="bg1"/>
                </a:solidFill>
                <a:effectLst/>
                <a:latin typeface="+mj-lt"/>
              </a:rPr>
              <a:t>Products: 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+mj-lt"/>
              </a:rPr>
              <a:t>Myntra sells a wide range of products, including apparel, accessories, cosmetics, footwear, jewelry, and personal care items. Some of the brands they carry include Adidas, Nike, Puma etc..</a:t>
            </a:r>
            <a:endParaRPr lang="en-US" sz="1400" dirty="0">
              <a:solidFill>
                <a:schemeClr val="bg1"/>
              </a:solidFill>
              <a:latin typeface="+mj-lt"/>
            </a:endParaRPr>
          </a:p>
          <a:p>
            <a:pPr algn="l" fontAlgn="ctr"/>
            <a:endParaRPr lang="en-US" sz="1400" b="0" i="0" dirty="0">
              <a:solidFill>
                <a:schemeClr val="bg1"/>
              </a:solidFill>
              <a:effectLst/>
              <a:latin typeface="+mj-lt"/>
            </a:endParaRPr>
          </a:p>
          <a:p>
            <a:pPr algn="l" fontAlgn="ctr"/>
            <a:r>
              <a:rPr lang="en-US" sz="1400" b="1" i="0" dirty="0">
                <a:solidFill>
                  <a:schemeClr val="bg1"/>
                </a:solidFill>
                <a:effectLst/>
                <a:latin typeface="+mj-lt"/>
              </a:rPr>
              <a:t>Services: 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+mj-lt"/>
              </a:rPr>
              <a:t>Myntra offers a loyalty program called Myntra Insider, which provides members with discounts, priority delivery, early sales, and other deals.</a:t>
            </a:r>
          </a:p>
          <a:p>
            <a:r>
              <a:rPr lang="en-US" b="1" dirty="0">
                <a:solidFill>
                  <a:schemeClr val="bg1"/>
                </a:solidFill>
                <a:latin typeface="+mj-lt"/>
              </a:rPr>
              <a:t>Headquarters: 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Myntra is headquartered in Bengaluru, Karnataka, India.</a:t>
            </a:r>
          </a:p>
          <a:p>
            <a:endParaRPr lang="en-US" sz="1600" dirty="0">
              <a:solidFill>
                <a:schemeClr val="bg1"/>
              </a:solidFill>
              <a:latin typeface="+mj-lt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+mj-lt"/>
              </a:rPr>
              <a:t>CEO: 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Nandita Sinha is the CEO of Myntra.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Placeholder 68" descr="Pairs of blue jeans hanging on a clothing rack.&#10;&#10;">
            <a:extLst>
              <a:ext uri="{FF2B5EF4-FFF2-40B4-BE49-F238E27FC236}">
                <a16:creationId xmlns:a16="http://schemas.microsoft.com/office/drawing/2014/main" id="{26DA75F1-4499-46E3-8E93-C380B7C6E99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6736" y="525463"/>
            <a:ext cx="4962526" cy="5807075"/>
          </a:xfrm>
        </p:spPr>
      </p:pic>
      <p:sp>
        <p:nvSpPr>
          <p:cNvPr id="172" name="Date Placeholder 171">
            <a:extLst>
              <a:ext uri="{FF2B5EF4-FFF2-40B4-BE49-F238E27FC236}">
                <a16:creationId xmlns:a16="http://schemas.microsoft.com/office/drawing/2014/main" id="{97236E89-C764-4B44-A276-073225C820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174" name="Slide Number Placeholder 173">
            <a:extLst>
              <a:ext uri="{FF2B5EF4-FFF2-40B4-BE49-F238E27FC236}">
                <a16:creationId xmlns:a16="http://schemas.microsoft.com/office/drawing/2014/main" id="{AE1BEBAA-2955-4EA2-8409-F46EC167D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36628" y="6356350"/>
            <a:ext cx="1317171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BA0115A-B676-EA43-9E3D-B74AD2C639D5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498590" y="242623"/>
            <a:ext cx="4298950" cy="59176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j-lt"/>
              </a:rPr>
              <a:t>Analysis Objectives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B06C8E-E5E4-CBB9-DA67-F58BB33D0799}"/>
              </a:ext>
            </a:extLst>
          </p:cNvPr>
          <p:cNvSpPr txBox="1"/>
          <p:nvPr/>
        </p:nvSpPr>
        <p:spPr>
          <a:xfrm>
            <a:off x="6721452" y="1929837"/>
            <a:ext cx="5196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Customer Sentiment Analysis</a:t>
            </a:r>
            <a:r>
              <a:rPr lang="en-US" dirty="0"/>
              <a:t>: Uncover positive and negative feedback on Myntra’s products and services.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5495267-861A-2B85-9D9D-898737A1032C}"/>
              </a:ext>
            </a:extLst>
          </p:cNvPr>
          <p:cNvSpPr txBox="1"/>
          <p:nvPr/>
        </p:nvSpPr>
        <p:spPr>
          <a:xfrm>
            <a:off x="6721452" y="3035724"/>
            <a:ext cx="5048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Brand Perception</a:t>
            </a:r>
            <a:r>
              <a:rPr lang="en-US" dirty="0"/>
              <a:t>: Analyze how Myntra is viewed in the market.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F6D4F4F-B88A-1991-FE7A-EB80F2FC779C}"/>
              </a:ext>
            </a:extLst>
          </p:cNvPr>
          <p:cNvSpPr txBox="1"/>
          <p:nvPr/>
        </p:nvSpPr>
        <p:spPr>
          <a:xfrm>
            <a:off x="6714651" y="3918724"/>
            <a:ext cx="5048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Market Trend Identification</a:t>
            </a:r>
            <a:r>
              <a:rPr lang="en-US" dirty="0"/>
              <a:t>: Detect emerging fashion trends influencing purchasing behavior.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668064-A68B-0437-81D1-F620FDC90161}"/>
              </a:ext>
            </a:extLst>
          </p:cNvPr>
          <p:cNvSpPr txBox="1"/>
          <p:nvPr/>
        </p:nvSpPr>
        <p:spPr>
          <a:xfrm>
            <a:off x="6800374" y="4747612"/>
            <a:ext cx="4962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Competitive Analysis</a:t>
            </a:r>
            <a:r>
              <a:rPr lang="en-US" dirty="0"/>
              <a:t>: Compare Myntra’s offerings and service with its competitors.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F001CFB-4CBB-0CFE-CC4A-66B3CC5D40E9}"/>
              </a:ext>
            </a:extLst>
          </p:cNvPr>
          <p:cNvSpPr txBox="1"/>
          <p:nvPr/>
        </p:nvSpPr>
        <p:spPr>
          <a:xfrm>
            <a:off x="6800374" y="5626058"/>
            <a:ext cx="4687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Recommendations</a:t>
            </a:r>
            <a:r>
              <a:rPr lang="en-US" dirty="0"/>
              <a:t>: Provide actionable strategies for growth and market positioning.</a:t>
            </a:r>
          </a:p>
        </p:txBody>
      </p: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B625CB49-C63F-E427-55AA-1C1BC9461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7998" y="218262"/>
            <a:ext cx="5357266" cy="1226572"/>
          </a:xfrm>
        </p:spPr>
        <p:txBody>
          <a:bodyPr>
            <a:normAutofit fontScale="90000"/>
          </a:bodyPr>
          <a:lstStyle/>
          <a:p>
            <a:r>
              <a:rPr lang="en-US" dirty="0"/>
              <a:t>Insights into Customer Sentiments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0DFE2E8C-5C01-68BC-5CCE-6F20F0785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4360" y="2108222"/>
            <a:ext cx="4298950" cy="725701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+mj-lt"/>
              </a:rPr>
              <a:t>Social Media Mentions</a:t>
            </a:r>
            <a:r>
              <a:rPr lang="en-US" sz="2000" dirty="0">
                <a:latin typeface="+mj-lt"/>
              </a:rPr>
              <a:t>: Insights from Twitter, Instagram, Facebook.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8E8E8-3DEA-60F7-60B2-E7727BCF75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5D416-152F-B9D9-099D-E97EE2371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36628" y="6356350"/>
            <a:ext cx="1317171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B368F88-5CF9-87C3-69B3-9DBDE4A5F535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6944360" y="3057214"/>
            <a:ext cx="4298950" cy="725701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+mj-lt"/>
              </a:rPr>
              <a:t>Customer Reviews: Data from Google Reviews, Trustpilot, Myntra’s product pages.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E99F87F1-902E-F8B0-17B7-18B827DA3110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944360" y="4604410"/>
            <a:ext cx="4298950" cy="725701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+mj-lt"/>
              </a:rPr>
              <a:t>Positive: Product variety, sales, app usability</a:t>
            </a:r>
            <a:r>
              <a:rPr lang="en-US" sz="2000" dirty="0">
                <a:latin typeface="+mj-lt"/>
              </a:rPr>
              <a:t>.</a:t>
            </a:r>
          </a:p>
          <a:p>
            <a:r>
              <a:rPr lang="en-US" sz="2000" b="1" dirty="0">
                <a:latin typeface="+mj-lt"/>
              </a:rPr>
              <a:t>Negative: Delayed deliveries, product quality issues, refund difficulties.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A85BF58C-7220-7DBD-A4C4-BBEFDC474D2E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6944360" y="4028780"/>
            <a:ext cx="4298950" cy="334668"/>
          </a:xfrm>
        </p:spPr>
        <p:txBody>
          <a:bodyPr/>
          <a:lstStyle/>
          <a:p>
            <a:pPr>
              <a:lnSpc>
                <a:spcPts val="1700"/>
              </a:lnSpc>
            </a:pPr>
            <a:r>
              <a:rPr lang="en-US" sz="2000" b="1" dirty="0"/>
              <a:t>Sentiment Breakdown</a:t>
            </a:r>
          </a:p>
        </p:txBody>
      </p:sp>
      <p:pic>
        <p:nvPicPr>
          <p:cNvPr id="34" name="Picture Placeholder 33">
            <a:extLst>
              <a:ext uri="{FF2B5EF4-FFF2-40B4-BE49-F238E27FC236}">
                <a16:creationId xmlns:a16="http://schemas.microsoft.com/office/drawing/2014/main" id="{0CF7EB27-E6F7-9CED-83EA-C6F6410CF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692" r="166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27494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7DD380B3-F228-4922-D270-9B551E55E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 - Visual Data</a:t>
            </a:r>
          </a:p>
        </p:txBody>
      </p:sp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22" name="Chart Placeholder 21">
                <a:extLst>
                  <a:ext uri="{FF2B5EF4-FFF2-40B4-BE49-F238E27FC236}">
                    <a16:creationId xmlns:a16="http://schemas.microsoft.com/office/drawing/2014/main" id="{5DEE4244-2E7D-392E-A28C-C2B8C65D7D77}"/>
                  </a:ext>
                </a:extLst>
              </p:cNvPr>
              <p:cNvGraphicFramePr>
                <a:graphicFrameLocks noGrp="1"/>
              </p:cNvGraphicFramePr>
              <p:nvPr>
                <p:ph type="chart" sz="quarter" idx="13"/>
                <p:extLst>
                  <p:ext uri="{D42A27DB-BD31-4B8C-83A1-F6EECF244321}">
                    <p14:modId xmlns:p14="http://schemas.microsoft.com/office/powerpoint/2010/main" val="1892735973"/>
                  </p:ext>
                </p:extLst>
              </p:nvPr>
            </p:nvGraphicFramePr>
            <p:xfrm>
              <a:off x="6191252" y="1690688"/>
              <a:ext cx="5490208" cy="3984625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2" name="Chart Placeholder 21">
                <a:extLst>
                  <a:ext uri="{FF2B5EF4-FFF2-40B4-BE49-F238E27FC236}">
                    <a16:creationId xmlns:a16="http://schemas.microsoft.com/office/drawing/2014/main" id="{5DEE4244-2E7D-392E-A28C-C2B8C65D7D7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91252" y="1690688"/>
                <a:ext cx="5490208" cy="3984625"/>
              </a:xfrm>
              <a:prstGeom prst="rect">
                <a:avLst/>
              </a:prstGeom>
            </p:spPr>
          </p:pic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FD3E1-6503-6251-13F6-30BC3F05AC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898D9-659A-BBAE-7077-C570DE3A2E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53C95-16D4-39DE-A3A5-64400998EB7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4F2AA22-C3E2-7A04-FA06-BEE48DA50791}"/>
              </a:ext>
            </a:extLst>
          </p:cNvPr>
          <p:cNvSpPr txBox="1"/>
          <p:nvPr/>
        </p:nvSpPr>
        <p:spPr>
          <a:xfrm>
            <a:off x="838200" y="2056894"/>
            <a:ext cx="45986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Visual Representation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9DFF28-7198-7872-4015-07544B8DC8FC}"/>
              </a:ext>
            </a:extLst>
          </p:cNvPr>
          <p:cNvSpPr txBox="1"/>
          <p:nvPr/>
        </p:nvSpPr>
        <p:spPr>
          <a:xfrm>
            <a:off x="838200" y="3039602"/>
            <a:ext cx="51625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Positive Sentiment</a:t>
            </a:r>
            <a:r>
              <a:rPr lang="en-US" dirty="0"/>
              <a:t>: ~60% (Trendy products, good discounts, app experience).</a:t>
            </a:r>
          </a:p>
          <a:p>
            <a:endParaRPr lang="en-US" dirty="0"/>
          </a:p>
          <a:p>
            <a:r>
              <a:rPr lang="en-US" b="1" dirty="0"/>
              <a:t>Negative Sentiment</a:t>
            </a:r>
            <a:r>
              <a:rPr lang="en-US" dirty="0"/>
              <a:t>: ~40% (Delivery issues, return problems, quality mismatches).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73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4C015-079C-9B6D-7EF8-DCDE7DA8A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Brand Perception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435053-BFD7-69A4-D4B7-EAE94001A5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CDA4D85-6196-A90D-2CCD-58CAFD14FA9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42FACF-E334-CCBF-BA81-C9C539DF38E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/>
              <a:t>Pitch deck</a:t>
            </a:r>
            <a:endParaRPr lang="en-Z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3D09FC4-6C4D-39B5-99B1-D0E26DC9EF8B}"/>
              </a:ext>
            </a:extLst>
          </p:cNvPr>
          <p:cNvSpPr txBox="1"/>
          <p:nvPr/>
        </p:nvSpPr>
        <p:spPr>
          <a:xfrm>
            <a:off x="630555" y="1832119"/>
            <a:ext cx="634174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Overall Perception</a:t>
            </a:r>
            <a:r>
              <a:rPr lang="en-US" dirty="0"/>
              <a:t>: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Positive Attributes</a:t>
            </a:r>
            <a:r>
              <a:rPr lang="en-US" dirty="0"/>
              <a:t>: Stylish, trendy, reliable.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Negative Attributes</a:t>
            </a:r>
            <a:r>
              <a:rPr lang="en-US" dirty="0"/>
              <a:t>: Poor customer service, delays, inconsistent quality.</a:t>
            </a:r>
          </a:p>
          <a:p>
            <a:endParaRPr lang="en-US" dirty="0"/>
          </a:p>
          <a:p>
            <a:r>
              <a:rPr lang="en-US" b="1" dirty="0"/>
              <a:t>Customer Feedback Keywords</a:t>
            </a:r>
            <a:r>
              <a:rPr lang="en-US" dirty="0"/>
              <a:t>: “Trendy,” “Great deals,” “Delayed,” “Damaged items.”</a:t>
            </a:r>
          </a:p>
          <a:p>
            <a:endParaRPr lang="en-US" dirty="0"/>
          </a:p>
          <a:p>
            <a:r>
              <a:rPr lang="en-US" b="1" dirty="0"/>
              <a:t>Social Media Sentiment Examples</a:t>
            </a:r>
            <a:r>
              <a:rPr lang="en-US" dirty="0"/>
              <a:t>: Screenshots or quotes from social media posts reflecting both positive and negative perceptions.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B3D0CD6-F509-62B1-216A-4CB70363A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0429" y="1543050"/>
            <a:ext cx="4471491" cy="442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851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1092C8-4259-2245-D656-9BC464AADA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/>
              <a:t>Pitch deck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F4DCED-F67C-B13E-BDEE-4FB425E431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AF730FD-E823-C914-6716-8ABCEA75DE0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FCBE7E7-84B7-D9CC-9637-8A3D5C10C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7745"/>
          </a:xfrm>
        </p:spPr>
        <p:txBody>
          <a:bodyPr/>
          <a:lstStyle/>
          <a:p>
            <a:r>
              <a:rPr lang="en-US" dirty="0"/>
              <a:t>Current Market Trends in Fashion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480530-E0CE-3C01-2598-C27BB401376F}"/>
              </a:ext>
            </a:extLst>
          </p:cNvPr>
          <p:cNvSpPr txBox="1"/>
          <p:nvPr/>
        </p:nvSpPr>
        <p:spPr>
          <a:xfrm>
            <a:off x="3970020" y="1788056"/>
            <a:ext cx="78867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Emerging Trends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50000"/>
                </a:schemeClr>
              </a:solidFill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Sustainable Fashion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: Increasing demand for eco-friendly clothing.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Ethnic Wear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: High demand during festivals and weddings.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Athleisure &amp; Casual Wear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: Growing market for comfortable, stylish clothing post-pandemic.</a:t>
            </a:r>
          </a:p>
          <a:p>
            <a:pPr lvl="1"/>
            <a:endParaRPr lang="en-US" sz="2000" dirty="0">
              <a:solidFill>
                <a:schemeClr val="accent2">
                  <a:lumMod val="50000"/>
                </a:schemeClr>
              </a:solidFill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Influencer-Driven Trends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: Influencers shaping consumer purchasing through platforms like Instagram.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3220017-4E6A-AD46-1B18-85C4E02C4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" y="1372870"/>
            <a:ext cx="1796415" cy="26193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07CD84-204C-FE9B-7D69-15E616DBC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6915" y="3690302"/>
            <a:ext cx="1844040" cy="26193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2B8B902-2112-84B1-3FBA-A39D58E53A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" y="3690302"/>
            <a:ext cx="1743075" cy="26193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02ED58-50E4-2BD9-909D-8AC01DA69E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2150" y="1306240"/>
            <a:ext cx="1847850" cy="24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281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29E0-8747-05C0-412C-E2B66934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8079"/>
            <a:ext cx="10515600" cy="1325563"/>
          </a:xfrm>
        </p:spPr>
        <p:txBody>
          <a:bodyPr/>
          <a:lstStyle/>
          <a:p>
            <a:r>
              <a:rPr lang="en-US" dirty="0"/>
              <a:t>Competitive Landscape - Competitor Overview</a:t>
            </a:r>
            <a:endParaRPr 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87CCB5-C07B-8F39-1E24-5D428283700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/>
              <a:t>Pitch deck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BBDCF9-25BD-5AEE-F61B-81D3832C65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F959FA-F931-1E1E-3472-A6ACBD0A4E3B}"/>
              </a:ext>
            </a:extLst>
          </p:cNvPr>
          <p:cNvSpPr txBox="1"/>
          <p:nvPr/>
        </p:nvSpPr>
        <p:spPr>
          <a:xfrm>
            <a:off x="491490" y="1993820"/>
            <a:ext cx="536067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   Main Competitors: Amazon Fashion</a:t>
            </a:r>
            <a:r>
              <a:rPr lang="en-US" dirty="0"/>
              <a:t>: Broader range, faster delivery, more reliable returns.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   Flipkart</a:t>
            </a:r>
            <a:r>
              <a:rPr lang="en-US" dirty="0"/>
              <a:t>: Wide e-commerce platform with fashion as a category.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AJIO</a:t>
            </a:r>
            <a:r>
              <a:rPr lang="en-US" dirty="0"/>
              <a:t>: Focus on trendy and curated fashion collections.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Competitor Evaluation</a:t>
            </a:r>
            <a:r>
              <a:rPr lang="en-US" dirty="0"/>
              <a:t>: Compare product range, delivery, returns, and customer satisfaction.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DBEE00-9EE7-99AA-C90F-50876E85A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270" y="1993820"/>
            <a:ext cx="2857500" cy="1600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57AFCEF-2241-F950-7881-5E25B9BE8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270" y="3617192"/>
            <a:ext cx="2857500" cy="14287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BBBA566-5C9E-5C00-E2F5-CDF2D695E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7770" y="1993820"/>
            <a:ext cx="3000815" cy="305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48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910B7B3B-D906-1D8D-B011-1A9ACAFFE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6556"/>
            <a:ext cx="10515600" cy="989420"/>
          </a:xfrm>
        </p:spPr>
        <p:txBody>
          <a:bodyPr/>
          <a:lstStyle/>
          <a:p>
            <a:r>
              <a:rPr lang="en-US" dirty="0"/>
              <a:t>Competitive Landscape - Visual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4F35A0-2DB6-6BF1-C898-715E75FF3B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/>
              <a:t>Pitch deck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DB3BC-FF62-5EA4-DC1E-201872AD1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725B30C-DB85-86EF-3BD9-F2BC51E13D4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6/22/20XX</a:t>
            </a:r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20B67C7A-A48D-03FF-71B4-DF3861017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833" y="1365976"/>
            <a:ext cx="10516511" cy="476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617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FEAE4"/>
      </a:accent1>
      <a:accent2>
        <a:srgbClr val="7C6B62"/>
      </a:accent2>
      <a:accent3>
        <a:srgbClr val="5D4C41"/>
      </a:accent3>
      <a:accent4>
        <a:srgbClr val="AA6256"/>
      </a:accent4>
      <a:accent5>
        <a:srgbClr val="ACC6D8"/>
      </a:accent5>
      <a:accent6>
        <a:srgbClr val="CBA863"/>
      </a:accent6>
      <a:hlink>
        <a:srgbClr val="0563C1"/>
      </a:hlink>
      <a:folHlink>
        <a:srgbClr val="954F72"/>
      </a:folHlink>
    </a:clrScheme>
    <a:fontScheme name="Custom 59">
      <a:majorFont>
        <a:latin typeface="Bodoni MT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ail Pitch Deck_tm33850888_Win32_LW_v2.potx" id="{46D5EC7D-1804-4C18-AE1A-8CD4358371A7}" vid="{50D438F0-9FB1-414D-BBA2-7CE35940A5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FB0D94B-5A32-4AAB-B55C-DC457E4CE0C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B071DB-81D7-454C-B973-21A172F54F13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8F3EECA-3A4D-4005-BFAD-C4D5A471E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Retail pitch deck</Template>
  <TotalTime>149</TotalTime>
  <Words>741</Words>
  <Application>Microsoft Office PowerPoint</Application>
  <PresentationFormat>Widescreen</PresentationFormat>
  <Paragraphs>105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Algerian</vt:lpstr>
      <vt:lpstr>Arial</vt:lpstr>
      <vt:lpstr>Bodoni MT</vt:lpstr>
      <vt:lpstr>Calibri</vt:lpstr>
      <vt:lpstr>Seaford</vt:lpstr>
      <vt:lpstr>Office Theme</vt:lpstr>
      <vt:lpstr>Myntra Analysis</vt:lpstr>
      <vt:lpstr>About Myntra</vt:lpstr>
      <vt:lpstr>PowerPoint Presentation</vt:lpstr>
      <vt:lpstr>Insights into Customer Sentiments</vt:lpstr>
      <vt:lpstr>Sentiment Analysis - Visual Data</vt:lpstr>
      <vt:lpstr>Brand Perception Analysis</vt:lpstr>
      <vt:lpstr>Current Market Trends in Fashion</vt:lpstr>
      <vt:lpstr>Competitive Landscape - Competitor Overview</vt:lpstr>
      <vt:lpstr>Competitive Landscape - Visual Comparison</vt:lpstr>
      <vt:lpstr>Strategic Recommendations-Enhancing Customer Experience, Product Offerings, and Marketing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2</cp:revision>
  <dcterms:created xsi:type="dcterms:W3CDTF">2024-09-30T02:14:42Z</dcterms:created>
  <dcterms:modified xsi:type="dcterms:W3CDTF">2024-09-30T04:43:47Z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